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8"/>
  </p:notesMasterIdLst>
  <p:handoutMasterIdLst>
    <p:handoutMasterId r:id="rId159"/>
  </p:handoutMasterIdLst>
  <p:sldIdLst>
    <p:sldId id="327" r:id="rId2"/>
    <p:sldId id="536" r:id="rId3"/>
    <p:sldId id="414" r:id="rId4"/>
    <p:sldId id="346" r:id="rId5"/>
    <p:sldId id="372" r:id="rId6"/>
    <p:sldId id="373" r:id="rId7"/>
    <p:sldId id="428" r:id="rId8"/>
    <p:sldId id="429" r:id="rId9"/>
    <p:sldId id="413" r:id="rId10"/>
    <p:sldId id="524" r:id="rId11"/>
    <p:sldId id="525" r:id="rId12"/>
    <p:sldId id="335" r:id="rId13"/>
    <p:sldId id="338" r:id="rId14"/>
    <p:sldId id="374" r:id="rId15"/>
    <p:sldId id="510" r:id="rId16"/>
    <p:sldId id="350" r:id="rId17"/>
    <p:sldId id="386" r:id="rId18"/>
    <p:sldId id="353" r:id="rId19"/>
    <p:sldId id="354" r:id="rId20"/>
    <p:sldId id="355" r:id="rId21"/>
    <p:sldId id="356" r:id="rId22"/>
    <p:sldId id="361" r:id="rId23"/>
    <p:sldId id="357" r:id="rId24"/>
    <p:sldId id="480" r:id="rId25"/>
    <p:sldId id="364" r:id="rId26"/>
    <p:sldId id="371" r:id="rId27"/>
    <p:sldId id="375" r:id="rId28"/>
    <p:sldId id="365" r:id="rId29"/>
    <p:sldId id="366" r:id="rId30"/>
    <p:sldId id="368" r:id="rId31"/>
    <p:sldId id="370" r:id="rId32"/>
    <p:sldId id="369" r:id="rId33"/>
    <p:sldId id="351" r:id="rId34"/>
    <p:sldId id="376" r:id="rId35"/>
    <p:sldId id="377" r:id="rId36"/>
    <p:sldId id="378" r:id="rId37"/>
    <p:sldId id="380" r:id="rId38"/>
    <p:sldId id="379" r:id="rId39"/>
    <p:sldId id="329" r:id="rId40"/>
    <p:sldId id="382" r:id="rId41"/>
    <p:sldId id="526" r:id="rId42"/>
    <p:sldId id="527" r:id="rId43"/>
    <p:sldId id="528" r:id="rId44"/>
    <p:sldId id="393" r:id="rId45"/>
    <p:sldId id="389" r:id="rId46"/>
    <p:sldId id="394" r:id="rId47"/>
    <p:sldId id="384" r:id="rId48"/>
    <p:sldId id="385" r:id="rId49"/>
    <p:sldId id="392" r:id="rId50"/>
    <p:sldId id="387" r:id="rId51"/>
    <p:sldId id="388" r:id="rId52"/>
    <p:sldId id="395" r:id="rId53"/>
    <p:sldId id="396" r:id="rId54"/>
    <p:sldId id="397" r:id="rId55"/>
    <p:sldId id="398" r:id="rId56"/>
    <p:sldId id="399" r:id="rId57"/>
    <p:sldId id="400" r:id="rId58"/>
    <p:sldId id="401" r:id="rId59"/>
    <p:sldId id="403" r:id="rId60"/>
    <p:sldId id="402" r:id="rId61"/>
    <p:sldId id="404" r:id="rId62"/>
    <p:sldId id="405" r:id="rId63"/>
    <p:sldId id="330" r:id="rId64"/>
    <p:sldId id="430" r:id="rId65"/>
    <p:sldId id="432" r:id="rId66"/>
    <p:sldId id="437" r:id="rId67"/>
    <p:sldId id="433" r:id="rId68"/>
    <p:sldId id="434" r:id="rId69"/>
    <p:sldId id="436" r:id="rId70"/>
    <p:sldId id="435" r:id="rId71"/>
    <p:sldId id="441" r:id="rId72"/>
    <p:sldId id="442" r:id="rId73"/>
    <p:sldId id="443" r:id="rId74"/>
    <p:sldId id="431" r:id="rId75"/>
    <p:sldId id="438" r:id="rId76"/>
    <p:sldId id="511" r:id="rId77"/>
    <p:sldId id="439" r:id="rId78"/>
    <p:sldId id="440" r:id="rId79"/>
    <p:sldId id="444" r:id="rId80"/>
    <p:sldId id="445" r:id="rId81"/>
    <p:sldId id="331" r:id="rId82"/>
    <p:sldId id="475" r:id="rId83"/>
    <p:sldId id="481" r:id="rId84"/>
    <p:sldId id="503" r:id="rId85"/>
    <p:sldId id="482" r:id="rId86"/>
    <p:sldId id="410" r:id="rId87"/>
    <p:sldId id="498" r:id="rId88"/>
    <p:sldId id="499" r:id="rId89"/>
    <p:sldId id="483" r:id="rId90"/>
    <p:sldId id="484" r:id="rId91"/>
    <p:sldId id="506" r:id="rId92"/>
    <p:sldId id="508" r:id="rId93"/>
    <p:sldId id="507" r:id="rId94"/>
    <p:sldId id="509" r:id="rId95"/>
    <p:sldId id="485" r:id="rId96"/>
    <p:sldId id="501" r:id="rId97"/>
    <p:sldId id="408" r:id="rId98"/>
    <p:sldId id="409" r:id="rId99"/>
    <p:sldId id="407" r:id="rId100"/>
    <p:sldId id="529" r:id="rId101"/>
    <p:sldId id="448" r:id="rId102"/>
    <p:sldId id="451" r:id="rId103"/>
    <p:sldId id="453" r:id="rId104"/>
    <p:sldId id="454" r:id="rId105"/>
    <p:sldId id="455" r:id="rId106"/>
    <p:sldId id="476" r:id="rId107"/>
    <p:sldId id="477" r:id="rId108"/>
    <p:sldId id="478" r:id="rId109"/>
    <p:sldId id="456" r:id="rId110"/>
    <p:sldId id="457" r:id="rId111"/>
    <p:sldId id="458" r:id="rId112"/>
    <p:sldId id="459" r:id="rId113"/>
    <p:sldId id="460" r:id="rId114"/>
    <p:sldId id="461" r:id="rId115"/>
    <p:sldId id="462" r:id="rId116"/>
    <p:sldId id="463" r:id="rId117"/>
    <p:sldId id="332" r:id="rId118"/>
    <p:sldId id="474" r:id="rId119"/>
    <p:sldId id="523" r:id="rId120"/>
    <p:sldId id="470" r:id="rId121"/>
    <p:sldId id="471" r:id="rId122"/>
    <p:sldId id="472" r:id="rId123"/>
    <p:sldId id="497" r:id="rId124"/>
    <p:sldId id="487" r:id="rId125"/>
    <p:sldId id="488" r:id="rId126"/>
    <p:sldId id="489" r:id="rId127"/>
    <p:sldId id="512" r:id="rId128"/>
    <p:sldId id="490" r:id="rId129"/>
    <p:sldId id="513" r:id="rId130"/>
    <p:sldId id="531" r:id="rId131"/>
    <p:sldId id="532" r:id="rId132"/>
    <p:sldId id="533" r:id="rId133"/>
    <p:sldId id="534" r:id="rId134"/>
    <p:sldId id="493" r:id="rId135"/>
    <p:sldId id="516" r:id="rId136"/>
    <p:sldId id="494" r:id="rId137"/>
    <p:sldId id="530" r:id="rId138"/>
    <p:sldId id="333" r:id="rId139"/>
    <p:sldId id="517" r:id="rId140"/>
    <p:sldId id="518" r:id="rId141"/>
    <p:sldId id="519" r:id="rId142"/>
    <p:sldId id="520" r:id="rId143"/>
    <p:sldId id="521" r:id="rId144"/>
    <p:sldId id="522" r:id="rId145"/>
    <p:sldId id="418" r:id="rId146"/>
    <p:sldId id="535" r:id="rId147"/>
    <p:sldId id="420" r:id="rId148"/>
    <p:sldId id="421" r:id="rId149"/>
    <p:sldId id="422" r:id="rId150"/>
    <p:sldId id="423" r:id="rId151"/>
    <p:sldId id="424" r:id="rId152"/>
    <p:sldId id="425" r:id="rId153"/>
    <p:sldId id="426" r:id="rId154"/>
    <p:sldId id="427" r:id="rId155"/>
    <p:sldId id="464" r:id="rId156"/>
    <p:sldId id="465" r:id="rId157"/>
  </p:sldIdLst>
  <p:sldSz cx="9144000" cy="6858000" type="screen4x3"/>
  <p:notesSz cx="6808788" cy="9940925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60C34A23-DAE5-4FC7-AC51-DAF1A8DB8748}">
          <p14:sldIdLst>
            <p14:sldId id="327"/>
            <p14:sldId id="536"/>
            <p14:sldId id="414"/>
          </p14:sldIdLst>
        </p14:section>
        <p14:section name="Cheat sheets" id="{2C712FB2-1CB8-46A6-93D8-567A9144C081}">
          <p14:sldIdLst>
            <p14:sldId id="346"/>
            <p14:sldId id="372"/>
            <p14:sldId id="373"/>
            <p14:sldId id="428"/>
            <p14:sldId id="429"/>
          </p14:sldIdLst>
        </p14:section>
        <p14:section name="Préambule" id="{0DF69906-6B56-4C84-A860-14560915FBEA}">
          <p14:sldIdLst>
            <p14:sldId id="413"/>
            <p14:sldId id="524"/>
            <p14:sldId id="525"/>
            <p14:sldId id="335"/>
            <p14:sldId id="338"/>
          </p14:sldIdLst>
        </p14:section>
        <p14:section name="Réintroduction à JS" id="{9B178371-BACB-4947-AFD3-FBF993D2E92C}">
          <p14:sldIdLst>
            <p14:sldId id="374"/>
            <p14:sldId id="510"/>
            <p14:sldId id="350"/>
            <p14:sldId id="386"/>
            <p14:sldId id="353"/>
            <p14:sldId id="354"/>
            <p14:sldId id="355"/>
            <p14:sldId id="356"/>
            <p14:sldId id="361"/>
            <p14:sldId id="357"/>
            <p14:sldId id="480"/>
            <p14:sldId id="364"/>
            <p14:sldId id="371"/>
            <p14:sldId id="375"/>
            <p14:sldId id="365"/>
            <p14:sldId id="366"/>
            <p14:sldId id="368"/>
            <p14:sldId id="370"/>
            <p14:sldId id="369"/>
            <p14:sldId id="351"/>
            <p14:sldId id="376"/>
            <p14:sldId id="377"/>
            <p14:sldId id="378"/>
            <p14:sldId id="380"/>
            <p14:sldId id="379"/>
          </p14:sldIdLst>
        </p14:section>
        <p14:section name="Mise à niveau ES2015" id="{4EE3B339-9DFD-4597-909E-05A1EB230707}">
          <p14:sldIdLst>
            <p14:sldId id="329"/>
            <p14:sldId id="382"/>
            <p14:sldId id="526"/>
            <p14:sldId id="527"/>
            <p14:sldId id="528"/>
            <p14:sldId id="393"/>
            <p14:sldId id="389"/>
            <p14:sldId id="394"/>
            <p14:sldId id="384"/>
            <p14:sldId id="385"/>
            <p14:sldId id="392"/>
            <p14:sldId id="387"/>
            <p14:sldId id="388"/>
            <p14:sldId id="395"/>
            <p14:sldId id="396"/>
            <p14:sldId id="397"/>
            <p14:sldId id="398"/>
            <p14:sldId id="399"/>
            <p14:sldId id="400"/>
            <p14:sldId id="401"/>
            <p14:sldId id="403"/>
            <p14:sldId id="402"/>
            <p14:sldId id="404"/>
            <p14:sldId id="405"/>
          </p14:sldIdLst>
        </p14:section>
        <p14:section name="Gérer l'asynchronisme" id="{DABE05D9-BD3F-46F9-98EC-E188305221ED}">
          <p14:sldIdLst>
            <p14:sldId id="330"/>
            <p14:sldId id="430"/>
            <p14:sldId id="432"/>
            <p14:sldId id="437"/>
            <p14:sldId id="433"/>
            <p14:sldId id="434"/>
            <p14:sldId id="436"/>
            <p14:sldId id="435"/>
            <p14:sldId id="441"/>
            <p14:sldId id="442"/>
            <p14:sldId id="443"/>
            <p14:sldId id="431"/>
            <p14:sldId id="438"/>
            <p14:sldId id="511"/>
            <p14:sldId id="439"/>
            <p14:sldId id="440"/>
            <p14:sldId id="444"/>
            <p14:sldId id="445"/>
          </p14:sldIdLst>
        </p14:section>
        <p14:section name="Prog orientée objet" id="{54A426AC-705E-430D-82DC-AC8377786F4E}">
          <p14:sldIdLst>
            <p14:sldId id="331"/>
            <p14:sldId id="475"/>
            <p14:sldId id="481"/>
            <p14:sldId id="503"/>
            <p14:sldId id="482"/>
            <p14:sldId id="410"/>
            <p14:sldId id="498"/>
            <p14:sldId id="499"/>
            <p14:sldId id="483"/>
            <p14:sldId id="484"/>
            <p14:sldId id="506"/>
            <p14:sldId id="508"/>
            <p14:sldId id="507"/>
            <p14:sldId id="509"/>
            <p14:sldId id="485"/>
            <p14:sldId id="501"/>
            <p14:sldId id="408"/>
            <p14:sldId id="409"/>
            <p14:sldId id="407"/>
            <p14:sldId id="529"/>
            <p14:sldId id="448"/>
            <p14:sldId id="451"/>
            <p14:sldId id="453"/>
            <p14:sldId id="454"/>
            <p14:sldId id="455"/>
            <p14:sldId id="476"/>
            <p14:sldId id="477"/>
            <p14:sldId id="478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</p14:sldIdLst>
        </p14:section>
        <p14:section name="Prog fonctionnelle" id="{F4E4CB43-14FD-4F9C-8ABD-A3927B1F64B9}">
          <p14:sldIdLst>
            <p14:sldId id="332"/>
            <p14:sldId id="474"/>
            <p14:sldId id="523"/>
            <p14:sldId id="470"/>
            <p14:sldId id="471"/>
            <p14:sldId id="472"/>
            <p14:sldId id="497"/>
            <p14:sldId id="487"/>
            <p14:sldId id="488"/>
            <p14:sldId id="489"/>
            <p14:sldId id="512"/>
            <p14:sldId id="490"/>
            <p14:sldId id="513"/>
            <p14:sldId id="531"/>
            <p14:sldId id="532"/>
            <p14:sldId id="533"/>
            <p14:sldId id="534"/>
            <p14:sldId id="493"/>
            <p14:sldId id="516"/>
            <p14:sldId id="494"/>
            <p14:sldId id="530"/>
            <p14:sldId id="333"/>
            <p14:sldId id="517"/>
            <p14:sldId id="518"/>
            <p14:sldId id="519"/>
            <p14:sldId id="520"/>
            <p14:sldId id="521"/>
            <p14:sldId id="522"/>
            <p14:sldId id="418"/>
            <p14:sldId id="535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64"/>
            <p14:sldId id="46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F0C6"/>
    <a:srgbClr val="00C1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Style léger 2 - Accentuation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07" autoAdjust="0"/>
    <p:restoredTop sz="89606" autoAdjust="0"/>
  </p:normalViewPr>
  <p:slideViewPr>
    <p:cSldViewPr>
      <p:cViewPr varScale="1">
        <p:scale>
          <a:sx n="63" d="100"/>
          <a:sy n="63" d="100"/>
        </p:scale>
        <p:origin x="-744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3318" y="-120"/>
      </p:cViewPr>
      <p:guideLst>
        <p:guide orient="horz" pos="3131"/>
        <p:guide pos="214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6737" y="0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397273-4E6F-49CE-B1E0-D3BBF5697922}" type="datetimeFigureOut">
              <a:rPr lang="fr-FR" smtClean="0"/>
              <a:t>05/04/2021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42154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6737" y="9442154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DC1A4-ADFB-45F4-A457-CF65740CB3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04728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6737" y="0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8C9C9-CD50-4460-9BB1-CDAA468A4B50}" type="datetimeFigureOut">
              <a:rPr lang="fr-FR" smtClean="0"/>
              <a:t>05/04/2021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7288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0879" y="4721940"/>
            <a:ext cx="5447030" cy="447341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42154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6737" y="9442154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9084E3-B78E-414B-A3F5-4EF2E89033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3256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3552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5794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26410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99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82508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100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48192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102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82508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33218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75431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3552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7640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https://twitter.com/ddprrt/status/1074955395528040448/photo/1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8871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9485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1183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4778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635E9-A8AB-4BC4-95D9-971698224221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7F01-CEAC-4F6B-9C43-06492C5578C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E82E9-D0E5-4BEB-A33C-B9712BB4404A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4D37-DAA2-4813-AFA4-F77769E994F4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068F5-FC81-4ACA-ACEB-29413DA90B3F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9C166-1733-4300-BB86-128CB43E7C18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4305E-B838-4785-828C-D7BA9F860533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0A9DA-65E3-454A-BBAD-99C988DF03A0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E2AE2-03C0-4B87-B739-B68BF15D7981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D3601-B88D-4127-8FD7-414950E38FC4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4094419C-C87E-4D53-B68A-A7422F26049E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fr-FR" dirty="0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.com/tc39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6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hyperlink" Target="http://browserl.ist/" TargetMode="Externa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hyperlink" Target="https://codesandbox.io/s/github/SDCOAdvocates/JS-Train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github.com/SDCOAdvocates/JS-Training" TargetMode="Externa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likts.github.io/js-equality-game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54.png"/><Relationship Id="rId21" Type="http://schemas.openxmlformats.org/officeDocument/2006/relationships/image" Target="../media/image72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5" Type="http://schemas.openxmlformats.org/officeDocument/2006/relationships/image" Target="../media/image76.png"/><Relationship Id="rId2" Type="http://schemas.openxmlformats.org/officeDocument/2006/relationships/image" Target="../media/image53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24" Type="http://schemas.openxmlformats.org/officeDocument/2006/relationships/image" Target="../media/image75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23" Type="http://schemas.openxmlformats.org/officeDocument/2006/relationships/image" Target="../media/image74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Javascript</a:t>
            </a:r>
            <a:r>
              <a:rPr lang="fr-FR" dirty="0" smtClean="0"/>
              <a:t> Avancé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https://github.com/SDCOAdvocates/JS-Training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66A8C-E0F3-4509-A05D-142632B02B96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016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ECMAScript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FR" b="1" dirty="0" smtClean="0"/>
              <a:t>ECMA International </a:t>
            </a:r>
            <a:r>
              <a:rPr lang="fr-FR" dirty="0" smtClean="0"/>
              <a:t>est une organisation créant des standards pour les technologies</a:t>
            </a:r>
            <a:br>
              <a:rPr lang="fr-FR" dirty="0" smtClean="0"/>
            </a:br>
            <a:endParaRPr lang="fr-FR" dirty="0" smtClean="0"/>
          </a:p>
          <a:p>
            <a:r>
              <a:rPr lang="fr-FR" b="1" dirty="0" err="1" smtClean="0"/>
              <a:t>ECMAScript</a:t>
            </a:r>
            <a:r>
              <a:rPr lang="fr-FR" dirty="0" smtClean="0"/>
              <a:t> est le nom de la spécification référencée ECMA-262 et décrivant un langage de script polyvalent</a:t>
            </a:r>
            <a:br>
              <a:rPr lang="fr-FR" dirty="0" smtClean="0"/>
            </a:br>
            <a:endParaRPr lang="fr-FR" dirty="0" smtClean="0"/>
          </a:p>
          <a:p>
            <a:r>
              <a:rPr lang="fr-FR" b="1" dirty="0" smtClean="0"/>
              <a:t>TC39</a:t>
            </a:r>
            <a:r>
              <a:rPr lang="fr-FR" dirty="0" smtClean="0"/>
              <a:t> </a:t>
            </a:r>
            <a:r>
              <a:rPr lang="fr-FR" dirty="0"/>
              <a:t>est le nom du comité technique décidant des évolutions de la spécification </a:t>
            </a:r>
            <a:r>
              <a:rPr lang="fr-FR" dirty="0" err="1"/>
              <a:t>ECMAScript</a:t>
            </a:r>
            <a:r>
              <a:rPr lang="fr-FR" dirty="0" smtClean="0"/>
              <a:t>. Il </a:t>
            </a:r>
            <a:r>
              <a:rPr lang="fr-FR" dirty="0"/>
              <a:t>est composé de délégués de </a:t>
            </a:r>
            <a:r>
              <a:rPr lang="fr-FR" b="1" dirty="0"/>
              <a:t>grandes entreprises </a:t>
            </a:r>
            <a:r>
              <a:rPr lang="fr-FR" dirty="0"/>
              <a:t>(dont tous les vendeurs navigateur) et d’</a:t>
            </a:r>
            <a:r>
              <a:rPr lang="fr-FR" b="1" dirty="0"/>
              <a:t>experts invités</a:t>
            </a:r>
            <a:r>
              <a:rPr lang="fr-FR" dirty="0" smtClean="0"/>
              <a:t>.</a:t>
            </a:r>
            <a:br>
              <a:rPr lang="fr-FR" dirty="0" smtClean="0"/>
            </a:br>
            <a:endParaRPr lang="fr-FR" dirty="0" smtClean="0"/>
          </a:p>
          <a:p>
            <a:r>
              <a:rPr lang="fr-FR" b="1" dirty="0" smtClean="0"/>
              <a:t>JavaScript</a:t>
            </a:r>
            <a:r>
              <a:rPr lang="fr-FR" dirty="0" smtClean="0"/>
              <a:t> est un langage de script polyvalent et l’implémentation la plus populaire de </a:t>
            </a:r>
            <a:r>
              <a:rPr lang="fr-FR" dirty="0" err="1" smtClean="0"/>
              <a:t>ECMAScript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000" i="1" dirty="0" smtClean="0"/>
              <a:t>(autre implémentation populaire: </a:t>
            </a:r>
            <a:r>
              <a:rPr lang="fr-FR" sz="2000" i="1" dirty="0" err="1" smtClean="0"/>
              <a:t>ActionScript</a:t>
            </a:r>
            <a:r>
              <a:rPr lang="fr-FR" sz="2000" i="1" dirty="0" smtClean="0"/>
              <a:t>)</a:t>
            </a:r>
            <a:br>
              <a:rPr lang="fr-FR" sz="2000" i="1" dirty="0" smtClean="0"/>
            </a:br>
            <a:endParaRPr lang="fr-FR" i="1" dirty="0" smtClean="0"/>
          </a:p>
          <a:p>
            <a:r>
              <a:rPr lang="fr-FR" b="1" dirty="0" smtClean="0"/>
              <a:t>V8, </a:t>
            </a:r>
            <a:r>
              <a:rPr lang="fr-FR" b="1" dirty="0" err="1" smtClean="0"/>
              <a:t>IonMonkey</a:t>
            </a:r>
            <a:r>
              <a:rPr lang="fr-FR" b="1" dirty="0" smtClean="0"/>
              <a:t>, Chakra </a:t>
            </a:r>
            <a:r>
              <a:rPr lang="fr-FR" dirty="0" smtClean="0"/>
              <a:t>sont des moteurs JavaScript: des interpréteurs capable d’exécuter du code JavaScript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</a:t>
            </a:fld>
            <a:endParaRPr lang="fr-FR" dirty="0"/>
          </a:p>
        </p:txBody>
      </p:sp>
      <p:pic>
        <p:nvPicPr>
          <p:cNvPr id="1026" name="Picture 2" descr="RÃ©sultat de recherche d'images pour &quot;ecma international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02931"/>
            <a:ext cx="3131840" cy="122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56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Alternatives aux constructeurs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u="sng" dirty="0" smtClean="0">
                <a:cs typeface="Consolas" panose="020B0609020204030204" pitchFamily="49" charset="0"/>
              </a:rPr>
              <a:t>Privilégiez plutôt:</a:t>
            </a:r>
          </a:p>
          <a:p>
            <a:r>
              <a:rPr lang="fr-FR" dirty="0">
                <a:cs typeface="Consolas" panose="020B0609020204030204" pitchFamily="49" charset="0"/>
              </a:rPr>
              <a:t>les fonctions usines</a:t>
            </a:r>
          </a:p>
          <a:p>
            <a:endParaRPr lang="fr-FR" dirty="0" smtClean="0">
              <a:cs typeface="Consolas" panose="020B0609020204030204" pitchFamily="49" charset="0"/>
            </a:endParaRPr>
          </a:p>
          <a:p>
            <a:endParaRPr lang="fr-FR" dirty="0" smtClean="0">
              <a:cs typeface="Consolas" panose="020B0609020204030204" pitchFamily="49" charset="0"/>
            </a:endParaRPr>
          </a:p>
          <a:p>
            <a:endParaRPr lang="fr-FR" dirty="0">
              <a:cs typeface="Consolas" panose="020B0609020204030204" pitchFamily="49" charset="0"/>
            </a:endParaRPr>
          </a:p>
          <a:p>
            <a:endParaRPr lang="fr-FR" dirty="0" smtClean="0">
              <a:cs typeface="Consolas" panose="020B0609020204030204" pitchFamily="49" charset="0"/>
            </a:endParaRPr>
          </a:p>
          <a:p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Object.create</a:t>
            </a:r>
            <a:r>
              <a:rPr lang="fr-FR" sz="2000" dirty="0" smtClean="0">
                <a:cs typeface="Consolas" panose="020B0609020204030204" pitchFamily="49" charset="0"/>
              </a:rPr>
              <a:t> et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Object.assign</a:t>
            </a:r>
            <a:endParaRPr lang="fr-FR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74320" lvl="1" indent="0">
              <a:buNone/>
            </a:pPr>
            <a:endParaRPr lang="fr-FR" dirty="0">
              <a:cs typeface="Consolas" panose="020B0609020204030204" pitchFamily="49" charset="0"/>
            </a:endParaRPr>
          </a:p>
          <a:p>
            <a:pPr marL="274320" lvl="1" indent="0">
              <a:buNone/>
            </a:pPr>
            <a:endParaRPr lang="fr-FR" dirty="0" smtClean="0">
              <a:cs typeface="Consolas" panose="020B0609020204030204" pitchFamily="49" charset="0"/>
            </a:endParaRPr>
          </a:p>
          <a:p>
            <a:pPr marL="274320" lvl="1" indent="0">
              <a:buNone/>
            </a:pPr>
            <a:endParaRPr lang="fr-FR" dirty="0"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2000" dirty="0" smtClean="0"/>
              <a:t>Vous n’aurez alors plus besoin de ces opérateurs: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new,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class, super,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endParaRPr lang="fr-FR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100</a:t>
            </a:fld>
            <a:endParaRPr lang="fr-FR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420888"/>
            <a:ext cx="4860007" cy="155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509120"/>
            <a:ext cx="6084168" cy="1011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362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class vs </a:t>
            </a:r>
            <a:r>
              <a:rPr lang="fr-FR" dirty="0" err="1" smtClean="0"/>
              <a:t>Object.create</a:t>
            </a:r>
            <a:r>
              <a:rPr lang="fr-FR" dirty="0" smtClean="0"/>
              <a:t>: exemple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101</a:t>
            </a:fld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68" y="1988840"/>
            <a:ext cx="4135916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9" y="1988840"/>
            <a:ext cx="3971484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846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507288" cy="990600"/>
          </a:xfrm>
        </p:spPr>
        <p:txBody>
          <a:bodyPr>
            <a:normAutofit/>
          </a:bodyPr>
          <a:lstStyle/>
          <a:p>
            <a:r>
              <a:rPr lang="fr-FR" dirty="0" smtClean="0"/>
              <a:t>Pattern délégation, en résumé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fr-FR" sz="2000" dirty="0" smtClean="0">
                <a:cs typeface="Consolas" panose="020B0609020204030204" pitchFamily="49" charset="0"/>
              </a:rPr>
              <a:t>Suppression de la notion de constructeur, remplacée par la déclaration de méthodes d’initialisation ou de fonctions usines</a:t>
            </a:r>
          </a:p>
          <a:p>
            <a:pPr>
              <a:spcBef>
                <a:spcPts val="1200"/>
              </a:spcBef>
            </a:pPr>
            <a:r>
              <a:rPr lang="fr-FR" sz="2000" dirty="0" smtClean="0">
                <a:cs typeface="Consolas" panose="020B0609020204030204" pitchFamily="49" charset="0"/>
              </a:rPr>
              <a:t>Plus besoin des opérateurs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fr-FR" sz="2000" dirty="0" smtClean="0">
                <a:cs typeface="Consolas" panose="020B0609020204030204" pitchFamily="49" charset="0"/>
              </a:rPr>
              <a:t> et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800" dirty="0" smtClean="0">
                <a:solidFill>
                  <a:schemeClr val="accent1"/>
                </a:solidFill>
                <a:cs typeface="Consolas" panose="020B0609020204030204" pitchFamily="49" charset="0"/>
              </a:rPr>
              <a:t>Utilisez</a:t>
            </a:r>
            <a:r>
              <a:rPr lang="fr-FR" sz="1800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800" dirty="0" err="1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object.isPrototypeOf</a:t>
            </a:r>
            <a:r>
              <a:rPr lang="fr-FR" sz="1800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800" dirty="0" smtClean="0">
                <a:solidFill>
                  <a:schemeClr val="accent1"/>
                </a:solidFill>
                <a:cs typeface="Consolas" panose="020B0609020204030204" pitchFamily="49" charset="0"/>
              </a:rPr>
              <a:t>à la place</a:t>
            </a:r>
          </a:p>
          <a:p>
            <a:pPr>
              <a:spcBef>
                <a:spcPts val="1200"/>
              </a:spcBef>
            </a:pPr>
            <a:r>
              <a:rPr lang="fr-FR" sz="2000" dirty="0" smtClean="0">
                <a:cs typeface="Consolas" panose="020B0609020204030204" pitchFamily="49" charset="0"/>
              </a:rPr>
              <a:t>Modèle plus léger et plus simple</a:t>
            </a:r>
          </a:p>
          <a:p>
            <a:pPr>
              <a:spcBef>
                <a:spcPts val="1200"/>
              </a:spcBef>
            </a:pPr>
            <a:r>
              <a:rPr lang="fr-FR" sz="2000" dirty="0" smtClean="0">
                <a:cs typeface="Consolas" panose="020B0609020204030204" pitchFamily="49" charset="0"/>
              </a:rPr>
              <a:t>Nécessite de sortir du modèle mental des hiérarchies de classes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102</a:t>
            </a:fld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5536" y="4725144"/>
            <a:ext cx="8352928" cy="175432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u="sng" dirty="0" smtClean="0"/>
              <a:t>Recommandé:</a:t>
            </a:r>
            <a:endParaRPr lang="fr-FR" dirty="0"/>
          </a:p>
          <a:p>
            <a:r>
              <a:rPr lang="fr-FR" dirty="0"/>
              <a:t>Utilisez avec modération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Object.create</a:t>
            </a:r>
            <a:r>
              <a:rPr lang="fr-FR" dirty="0"/>
              <a:t> et 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dirty="0" smtClean="0"/>
              <a:t>Limitez </a:t>
            </a:r>
            <a:r>
              <a:rPr lang="fr-FR" dirty="0"/>
              <a:t>au maximum la taille de vos </a:t>
            </a:r>
            <a:r>
              <a:rPr lang="fr-FR" dirty="0" smtClean="0"/>
              <a:t>chaînes de prototypes.</a:t>
            </a:r>
          </a:p>
          <a:p>
            <a:endParaRPr lang="fr-FR" dirty="0"/>
          </a:p>
          <a:p>
            <a:r>
              <a:rPr lang="fr-FR" dirty="0" smtClean="0"/>
              <a:t>La </a:t>
            </a:r>
            <a:r>
              <a:rPr lang="fr-FR" dirty="0"/>
              <a:t>délégation par prototypes est un pattern flexible et puissant,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mais </a:t>
            </a:r>
            <a:r>
              <a:rPr lang="fr-FR" dirty="0"/>
              <a:t>la </a:t>
            </a:r>
            <a:r>
              <a:rPr lang="fr-FR" b="1" dirty="0"/>
              <a:t>composition d’objets </a:t>
            </a:r>
            <a:r>
              <a:rPr lang="fr-FR" dirty="0"/>
              <a:t>est une autre approche sous-exploitée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623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Composition d’objets (</a:t>
            </a:r>
            <a:r>
              <a:rPr lang="fr-FR" i="1" dirty="0" err="1" smtClean="0"/>
              <a:t>Mixins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dirty="0" smtClean="0"/>
              <a:t>Autre modèle consistant à créer des objets par addition</a:t>
            </a:r>
            <a:r>
              <a:rPr lang="fr-FR" dirty="0" smtClean="0"/>
              <a:t>.</a:t>
            </a:r>
          </a:p>
          <a:p>
            <a:pPr marL="0" indent="0">
              <a:buNone/>
            </a:pPr>
            <a:r>
              <a:rPr lang="fr-FR" sz="2000" dirty="0"/>
              <a:t>Les objets JavaScript supportant </a:t>
            </a:r>
            <a:r>
              <a:rPr lang="fr-FR" sz="2000" dirty="0" smtClean="0"/>
              <a:t>l’addition dynamique de nouvelles propriétés, ce </a:t>
            </a:r>
            <a:r>
              <a:rPr lang="fr-FR" sz="2000" dirty="0"/>
              <a:t>pattern est extrêmement simple à mettre en </a:t>
            </a:r>
            <a:r>
              <a:rPr lang="fr-FR" sz="2000" dirty="0" smtClean="0"/>
              <a:t>place :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1800" dirty="0" smtClean="0"/>
              <a:t/>
            </a:r>
            <a:br>
              <a:rPr lang="fr-FR" sz="1800" dirty="0" smtClean="0"/>
            </a:br>
            <a:r>
              <a:rPr lang="fr-FR" sz="2000" dirty="0" smtClean="0"/>
              <a:t>L’opération de composition est ordonnée de telle sorte qu’en cas de conflit de noms de propriété, l’un des objets opérandes s’impose: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103</a:t>
            </a:fld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30" y="2935213"/>
            <a:ext cx="483870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30" y="5301208"/>
            <a:ext cx="55340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616" y="5805264"/>
            <a:ext cx="9620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523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Composition ou délégation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87823" y="2270942"/>
            <a:ext cx="4608512" cy="1322662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“Favor object composition </a:t>
            </a:r>
            <a:b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 class inheritance.”</a:t>
            </a:r>
            <a:b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(Gang of Four 1995:20)</a:t>
            </a:r>
            <a:endParaRPr lang="fr-F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104</a:t>
            </a:fld>
            <a:endParaRPr lang="fr-FR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424" y="1700808"/>
            <a:ext cx="1937209" cy="243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65029" y="4005064"/>
            <a:ext cx="80648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En réalité, il n’existe pas de pattern meilleur qu’un autre: </a:t>
            </a:r>
            <a:br>
              <a:rPr lang="fr-FR" dirty="0" smtClean="0"/>
            </a:br>
            <a:r>
              <a:rPr lang="fr-FR" dirty="0" smtClean="0"/>
              <a:t>ils correspondent à une manière d’organiser votre mode de pensée.</a:t>
            </a:r>
          </a:p>
          <a:p>
            <a:endParaRPr lang="fr-FR" dirty="0"/>
          </a:p>
          <a:p>
            <a:r>
              <a:rPr lang="fr-FR" dirty="0" smtClean="0"/>
              <a:t>Les défauts inhérents à chaque pattern proviennent d’une utilisation excessive de ce dernier. 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b="1" dirty="0" smtClean="0"/>
              <a:t>Prenez le temps de réfléchir à votre modèle, </a:t>
            </a:r>
            <a:br>
              <a:rPr lang="fr-FR" b="1" dirty="0" smtClean="0"/>
            </a:br>
            <a:r>
              <a:rPr lang="fr-FR" b="1" dirty="0" smtClean="0"/>
              <a:t>ne codez pas par automatisme.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006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Patterns objet: exercice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 smtClean="0"/>
              <a:t>Cas pratique: une bibliothèque de composants web</a:t>
            </a:r>
          </a:p>
          <a:p>
            <a:pPr marL="0" indent="0">
              <a:buNone/>
            </a:pPr>
            <a:r>
              <a:rPr lang="fr-FR" dirty="0" smtClean="0"/>
              <a:t>Objets identifiés dans le modèle: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Component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Clickable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Focusable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Editable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Button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TextInput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fr-FR" dirty="0"/>
          </a:p>
          <a:p>
            <a:pPr marL="274320" lvl="1" indent="0">
              <a:buNone/>
            </a:pPr>
            <a:r>
              <a:rPr lang="fr-FR" i="1" u="sng" dirty="0" smtClean="0"/>
              <a:t>Objectifs: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1) réfléchir au modèle, déterminer les relations entre les objets:</a:t>
            </a:r>
            <a:br>
              <a:rPr lang="fr-FR" dirty="0" smtClean="0"/>
            </a:br>
            <a:r>
              <a:rPr lang="fr-FR" b="1" i="1" dirty="0" smtClean="0"/>
              <a:t>	Délégation ? Composition ? Encapsulation ?</a:t>
            </a:r>
          </a:p>
          <a:p>
            <a:pPr marL="274320" lvl="1" indent="0">
              <a:buNone/>
            </a:pPr>
            <a:r>
              <a:rPr lang="fr-FR" dirty="0" smtClean="0"/>
              <a:t>2) implémenter les liaisons entre les objets </a:t>
            </a:r>
          </a:p>
          <a:p>
            <a:pPr marL="274320" lvl="1" indent="0">
              <a:buNone/>
            </a:pPr>
            <a:r>
              <a:rPr lang="fr-FR" dirty="0" smtClean="0"/>
              <a:t>3) tester l’exemple utilisant les deux composants </a:t>
            </a:r>
            <a:r>
              <a:rPr lang="fr-FR" dirty="0" err="1" smtClean="0"/>
              <a:t>Button</a:t>
            </a:r>
            <a:r>
              <a:rPr lang="fr-FR" dirty="0" smtClean="0"/>
              <a:t> et </a:t>
            </a:r>
            <a:r>
              <a:rPr lang="fr-FR" dirty="0" err="1" smtClean="0"/>
              <a:t>TextInput</a:t>
            </a: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105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442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Symbol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 smtClean="0"/>
              <a:t>Nouveau type primitif apparu avec ES2015.</a:t>
            </a:r>
          </a:p>
          <a:p>
            <a:pPr marL="0" indent="0">
              <a:buNone/>
            </a:pPr>
            <a:r>
              <a:rPr lang="fr-FR" dirty="0" smtClean="0"/>
              <a:t>Représente une référence unique 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Peut être utilisé comme clé de propriété </a:t>
            </a:r>
            <a:r>
              <a:rPr lang="fr-FR" dirty="0"/>
              <a:t>d’un </a:t>
            </a:r>
            <a:r>
              <a:rPr lang="fr-FR" dirty="0" smtClean="0"/>
              <a:t>objet</a:t>
            </a:r>
          </a:p>
          <a:p>
            <a:pPr marL="0" indent="0" algn="ctr">
              <a:lnSpc>
                <a:spcPct val="60000"/>
              </a:lnSpc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Object.getOwnPropertySymbols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106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636912"/>
            <a:ext cx="440055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481" y="4631368"/>
            <a:ext cx="37433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506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Symbol – Registre global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052936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Il existe néanmoins un registre global pour les symboles 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107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413" y="2204864"/>
            <a:ext cx="4829175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611560" y="5373216"/>
            <a:ext cx="7704856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A utiliser modérément au risque de perdre l’intérêt premier des symboles, à savoir être une référence </a:t>
            </a:r>
            <a:r>
              <a:rPr lang="fr-FR" dirty="0" smtClean="0"/>
              <a:t>unique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991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Symboles connus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Certains symboles natifs permettent depuis ES6 de surcharger des aspects internes du langage pour un objet</a:t>
            </a:r>
            <a:br>
              <a:rPr lang="fr-FR" dirty="0" smtClean="0"/>
            </a:b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i="1" u="sng" dirty="0" smtClean="0"/>
              <a:t>Exemples:</a:t>
            </a: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Symbol.iterator</a:t>
            </a:r>
            <a:r>
              <a:rPr lang="fr-FR" dirty="0" smtClean="0"/>
              <a:t>: utilisé par les boucles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for..of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Symbol.hasInstance</a:t>
            </a:r>
            <a:r>
              <a:rPr lang="fr-FR" dirty="0" smtClean="0"/>
              <a:t>: utilisé par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Symbol.toPrimitive</a:t>
            </a:r>
            <a:r>
              <a:rPr lang="fr-FR" dirty="0" smtClean="0"/>
              <a:t>: utilisé pour le </a:t>
            </a:r>
            <a:r>
              <a:rPr lang="fr-FR" dirty="0" err="1" smtClean="0"/>
              <a:t>cast</a:t>
            </a:r>
            <a:r>
              <a:rPr lang="fr-FR" dirty="0" smtClean="0"/>
              <a:t> en primitive</a:t>
            </a: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Symbol.toStringTag</a:t>
            </a:r>
            <a:r>
              <a:rPr lang="fr-FR" dirty="0" smtClean="0"/>
              <a:t>: utilisé par la méthode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108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544324"/>
            <a:ext cx="4581307" cy="1532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373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Objets </a:t>
            </a:r>
            <a:r>
              <a:rPr lang="fr-FR" dirty="0" err="1" smtClean="0"/>
              <a:t>itérables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lang="fr-FR" dirty="0" smtClean="0"/>
              <a:t>,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fr-FR" dirty="0" smtClean="0"/>
              <a:t> et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dirty="0" smtClean="0"/>
              <a:t> sont des structures adéquates pour modéliser vos listes dans la majorité des cas. </a:t>
            </a:r>
            <a:br>
              <a:rPr lang="fr-FR" dirty="0" smtClean="0"/>
            </a:br>
            <a:r>
              <a:rPr lang="fr-FR" dirty="0" smtClean="0"/>
              <a:t>Mais vous pouvez aussi créer vos propres objets </a:t>
            </a:r>
            <a:r>
              <a:rPr lang="fr-FR" dirty="0" err="1" smtClean="0"/>
              <a:t>itérables</a:t>
            </a:r>
            <a:r>
              <a:rPr lang="fr-FR" dirty="0" smtClean="0"/>
              <a:t>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Un objet est </a:t>
            </a:r>
            <a:r>
              <a:rPr lang="fr-FR" b="1" dirty="0" err="1" smtClean="0"/>
              <a:t>itérable</a:t>
            </a:r>
            <a:r>
              <a:rPr lang="fr-FR" dirty="0" smtClean="0"/>
              <a:t> lorsque la méthode assignée à sa propriété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Symbol.iterator</a:t>
            </a:r>
            <a:r>
              <a:rPr lang="fr-FR" dirty="0" smtClean="0"/>
              <a:t> retourne un </a:t>
            </a:r>
            <a:r>
              <a:rPr lang="fr-FR" b="1" dirty="0" err="1" smtClean="0"/>
              <a:t>itérateur</a:t>
            </a:r>
            <a:r>
              <a:rPr lang="fr-FR" b="1" dirty="0" smtClean="0"/>
              <a:t>.</a:t>
            </a:r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smtClean="0"/>
              <a:t>Un objet </a:t>
            </a:r>
            <a:r>
              <a:rPr lang="fr-FR" b="1" dirty="0" err="1" smtClean="0"/>
              <a:t>itérateur</a:t>
            </a:r>
            <a:r>
              <a:rPr lang="fr-FR" dirty="0" smtClean="0"/>
              <a:t> implémente une méthode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dirty="0" smtClean="0"/>
              <a:t>qui retourne un objet avec deux propriétés: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r>
              <a:rPr lang="fr-FR" dirty="0" smtClean="0"/>
              <a:t> (booléen): </a:t>
            </a:r>
            <a:r>
              <a:rPr lang="fr-FR" dirty="0" err="1" smtClean="0"/>
              <a:t>true</a:t>
            </a:r>
            <a:r>
              <a:rPr lang="fr-FR" dirty="0" smtClean="0"/>
              <a:t> si l’</a:t>
            </a:r>
            <a:r>
              <a:rPr lang="fr-FR" dirty="0" err="1" smtClean="0"/>
              <a:t>itérateur</a:t>
            </a:r>
            <a:r>
              <a:rPr lang="fr-FR" dirty="0" smtClean="0"/>
              <a:t> a fini la suite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fr-FR" dirty="0" smtClean="0"/>
              <a:t> (</a:t>
            </a:r>
            <a:r>
              <a:rPr lang="fr-FR" dirty="0" err="1" smtClean="0"/>
              <a:t>any</a:t>
            </a:r>
            <a:r>
              <a:rPr lang="fr-FR" dirty="0" smtClean="0"/>
              <a:t>): valeur courante de l’itération, absente si </a:t>
            </a:r>
            <a:r>
              <a:rPr lang="fr-FR" dirty="0" err="1" smtClean="0"/>
              <a:t>done</a:t>
            </a:r>
            <a:r>
              <a:rPr lang="fr-FR" dirty="0" smtClean="0"/>
              <a:t> = </a:t>
            </a:r>
            <a:r>
              <a:rPr lang="fr-FR" dirty="0" err="1" smtClean="0"/>
              <a:t>true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100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Evolutions de JavaScript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651304" cy="4876800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Le TC39 étudie les propositions d’évolutions de </a:t>
            </a:r>
            <a:r>
              <a:rPr lang="fr-FR" dirty="0" err="1" smtClean="0"/>
              <a:t>ECMAScript</a:t>
            </a:r>
            <a:r>
              <a:rPr lang="fr-FR" dirty="0"/>
              <a:t>. </a:t>
            </a:r>
            <a:r>
              <a:rPr lang="fr-FR" dirty="0" smtClean="0"/>
              <a:t>Chaque proposition passe par 5 étapes:</a:t>
            </a:r>
          </a:p>
          <a:p>
            <a:r>
              <a:rPr lang="fr-FR" dirty="0" smtClean="0"/>
              <a:t>0: </a:t>
            </a:r>
            <a:r>
              <a:rPr lang="fr-FR" dirty="0" err="1" smtClean="0"/>
              <a:t>Strawman</a:t>
            </a:r>
            <a:r>
              <a:rPr lang="fr-FR" dirty="0" smtClean="0"/>
              <a:t> – </a:t>
            </a:r>
            <a:r>
              <a:rPr lang="fr-FR" sz="2000" dirty="0" smtClean="0"/>
              <a:t>suggestion d’un besoin, appel à idées</a:t>
            </a:r>
          </a:p>
          <a:p>
            <a:r>
              <a:rPr lang="fr-FR" dirty="0" smtClean="0"/>
              <a:t>1: </a:t>
            </a:r>
            <a:r>
              <a:rPr lang="fr-FR" dirty="0" err="1" smtClean="0"/>
              <a:t>Proposal</a:t>
            </a:r>
            <a:r>
              <a:rPr lang="fr-FR" dirty="0" smtClean="0"/>
              <a:t> – </a:t>
            </a:r>
            <a:r>
              <a:rPr lang="fr-FR" sz="2000" dirty="0" smtClean="0"/>
              <a:t>ébauche de solution, premiers </a:t>
            </a:r>
            <a:r>
              <a:rPr lang="fr-FR" sz="2000" dirty="0" err="1" smtClean="0"/>
              <a:t>polyfills</a:t>
            </a:r>
            <a:r>
              <a:rPr lang="fr-FR" sz="2000" dirty="0" smtClean="0"/>
              <a:t>/démos</a:t>
            </a:r>
          </a:p>
          <a:p>
            <a:r>
              <a:rPr lang="fr-FR" dirty="0" smtClean="0"/>
              <a:t>2: </a:t>
            </a:r>
            <a:r>
              <a:rPr lang="fr-FR" dirty="0" err="1" smtClean="0"/>
              <a:t>Draft</a:t>
            </a:r>
            <a:r>
              <a:rPr lang="fr-FR" dirty="0" smtClean="0"/>
              <a:t> – </a:t>
            </a:r>
            <a:r>
              <a:rPr lang="fr-FR" sz="2000" dirty="0" smtClean="0"/>
              <a:t>décrit précisément la syntaxe/API</a:t>
            </a:r>
          </a:p>
          <a:p>
            <a:r>
              <a:rPr lang="fr-FR" dirty="0" smtClean="0"/>
              <a:t>3: Candidate </a:t>
            </a:r>
            <a:r>
              <a:rPr lang="fr-FR" dirty="0"/>
              <a:t>– </a:t>
            </a:r>
            <a:r>
              <a:rPr lang="fr-FR" sz="2000" dirty="0" smtClean="0"/>
              <a:t>signé par tout le comité, appel à implémentations</a:t>
            </a:r>
          </a:p>
          <a:p>
            <a:r>
              <a:rPr lang="fr-FR" dirty="0" smtClean="0"/>
              <a:t>4: </a:t>
            </a:r>
            <a:r>
              <a:rPr lang="fr-FR" dirty="0" err="1" smtClean="0"/>
              <a:t>Finished</a:t>
            </a:r>
            <a:r>
              <a:rPr lang="fr-FR" dirty="0" smtClean="0"/>
              <a:t> </a:t>
            </a:r>
            <a:r>
              <a:rPr lang="fr-FR" dirty="0"/>
              <a:t>– </a:t>
            </a:r>
            <a:r>
              <a:rPr lang="fr-FR" sz="2000" dirty="0" smtClean="0"/>
              <a:t>prêt pour être inclus dans la prochaine version d’ES</a:t>
            </a:r>
            <a:endParaRPr lang="fr-FR" sz="2000" dirty="0"/>
          </a:p>
          <a:p>
            <a:endParaRPr lang="fr-FR" sz="2000" dirty="0" smtClean="0"/>
          </a:p>
          <a:p>
            <a:pPr marL="0" indent="0">
              <a:buNone/>
            </a:pPr>
            <a:r>
              <a:rPr lang="fr-FR" sz="2000" dirty="0"/>
              <a:t>Les propositions et meetings du TC39 sont publics: </a:t>
            </a:r>
            <a:r>
              <a:rPr lang="fr-FR" sz="2000" dirty="0">
                <a:hlinkClick r:id="rId2"/>
              </a:rPr>
              <a:t>github.com/tc39</a:t>
            </a:r>
            <a:endParaRPr lang="fr-FR" sz="2000" dirty="0"/>
          </a:p>
          <a:p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690059" y="5649734"/>
            <a:ext cx="7344816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Toute proposition avant </a:t>
            </a:r>
            <a:r>
              <a:rPr lang="fr-FR" dirty="0" smtClean="0"/>
              <a:t>le stage 4 </a:t>
            </a:r>
            <a:r>
              <a:rPr lang="fr-FR" dirty="0"/>
              <a:t>peut être totalement abandonnée.</a:t>
            </a:r>
          </a:p>
          <a:p>
            <a:r>
              <a:rPr lang="fr-FR" dirty="0"/>
              <a:t>Toutefois, à partir </a:t>
            </a:r>
            <a:r>
              <a:rPr lang="fr-FR" dirty="0" smtClean="0"/>
              <a:t>du stage </a:t>
            </a:r>
            <a:r>
              <a:rPr lang="fr-FR" dirty="0"/>
              <a:t>3, le niveau de confiance est assez élevé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418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Définir un objet </a:t>
            </a:r>
            <a:r>
              <a:rPr lang="fr-FR" dirty="0" err="1" smtClean="0"/>
              <a:t>itérable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110</a:t>
            </a:fld>
            <a:endParaRPr lang="fr-F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08" y="1484784"/>
            <a:ext cx="524827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4653136"/>
            <a:ext cx="4791075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25" y="5949280"/>
            <a:ext cx="23145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456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function</a:t>
            </a:r>
            <a:r>
              <a:rPr lang="fr-FR" dirty="0" smtClean="0"/>
              <a:t>* et générateurs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Un générateur est un type spécial de fonction utilisé pour créer facilement des </a:t>
            </a:r>
            <a:r>
              <a:rPr lang="fr-FR" dirty="0" err="1" smtClean="0"/>
              <a:t>itérateurs</a:t>
            </a:r>
            <a:r>
              <a:rPr lang="fr-FR" dirty="0" smtClean="0"/>
              <a:t>. Il se déclare avec l’opérateur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fr-FR" dirty="0" smtClean="0"/>
              <a:t> et contient des instructions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yield</a:t>
            </a:r>
            <a:r>
              <a:rPr lang="fr-FR" dirty="0" smtClean="0"/>
              <a:t>.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yield</a:t>
            </a:r>
            <a:r>
              <a:rPr lang="fr-FR" sz="2000" dirty="0" smtClean="0"/>
              <a:t> permet de retourner une valeur et de mettre en pause l’exécution de la fonction jusqu’au prochain appel à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fr-FR" sz="2000" dirty="0" smtClean="0">
                <a:cs typeface="Consolas" panose="020B0609020204030204" pitchFamily="49" charset="0"/>
              </a:rPr>
              <a:t>La fin du corps de fonction ou un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fr-FR" sz="2000" dirty="0" smtClean="0">
                <a:cs typeface="Consolas" panose="020B0609020204030204" pitchFamily="49" charset="0"/>
              </a:rPr>
              <a:t> équivaut à la fin de l’itération.</a:t>
            </a:r>
            <a:endParaRPr lang="fr-FR" sz="2000" dirty="0"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111</a:t>
            </a:fld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96952"/>
            <a:ext cx="58293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509120"/>
            <a:ext cx="21240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174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Proxy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dirty="0" smtClean="0"/>
              <a:t>L’objet Proxy (ES6) permet d’intercepter et de personnaliser les opérations effectuées sur un objet.</a:t>
            </a:r>
          </a:p>
          <a:p>
            <a:pPr marL="0" indent="0">
              <a:buNone/>
            </a:pPr>
            <a:r>
              <a:rPr lang="fr-FR" sz="2000" dirty="0" smtClean="0"/>
              <a:t>Il retourne une nouvelle référence objet, le Proxy. L’objet source reste inchangé. Par défaut, un Proxy est indiscernable de l’objet source.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112</a:t>
            </a:fld>
            <a:endParaRPr lang="fr-F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212976"/>
            <a:ext cx="549592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380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Proxy et </a:t>
            </a:r>
            <a:r>
              <a:rPr lang="fr-FR" dirty="0" err="1" smtClean="0"/>
              <a:t>réfléxivité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Les </a:t>
            </a:r>
            <a:r>
              <a:rPr lang="fr-FR" sz="2000" dirty="0" err="1" smtClean="0"/>
              <a:t>Proxies</a:t>
            </a:r>
            <a:r>
              <a:rPr lang="fr-FR" sz="2000" dirty="0" smtClean="0"/>
              <a:t> amènent à JavaScript une capacité inédite, celle de redéfinir des opérations internes du langage:</a:t>
            </a:r>
          </a:p>
          <a:p>
            <a:r>
              <a:rPr lang="fr-FR" sz="2000" dirty="0"/>
              <a:t>énumération et description des propriétés</a:t>
            </a:r>
          </a:p>
          <a:p>
            <a:r>
              <a:rPr lang="fr-FR" sz="2000" dirty="0" smtClean="0"/>
              <a:t>définition, assignation et suppression de propriétés</a:t>
            </a:r>
          </a:p>
          <a:p>
            <a:r>
              <a:rPr lang="fr-FR" sz="2000" dirty="0" smtClean="0"/>
              <a:t>invocations de fonctions et de constructeurs</a:t>
            </a:r>
          </a:p>
          <a:p>
            <a:r>
              <a:rPr lang="fr-FR" sz="2000" dirty="0" smtClean="0"/>
              <a:t>assignation et récupération du prototype</a:t>
            </a:r>
          </a:p>
          <a:p>
            <a:endParaRPr lang="fr-FR" sz="2000" dirty="0"/>
          </a:p>
          <a:p>
            <a:pPr marL="0" indent="0">
              <a:buNone/>
            </a:pPr>
            <a:r>
              <a:rPr lang="fr-FR" sz="2000" dirty="0" smtClean="0"/>
              <a:t>Ce type de capacité s’appelle la </a:t>
            </a:r>
            <a:r>
              <a:rPr lang="fr-FR" sz="2000" b="1" dirty="0" smtClean="0"/>
              <a:t>réflexion</a:t>
            </a:r>
            <a:r>
              <a:rPr lang="fr-FR" sz="2000" dirty="0" smtClean="0"/>
              <a:t>, </a:t>
            </a:r>
            <a:r>
              <a:rPr lang="fr-FR" sz="2000" dirty="0" err="1" smtClean="0"/>
              <a:t>c-à-d</a:t>
            </a:r>
            <a:r>
              <a:rPr lang="fr-FR" sz="2000" dirty="0" smtClean="0"/>
              <a:t>. qu’un programme peut analyser/modifier son fonctionnement interne pendant son exécution.</a:t>
            </a:r>
            <a:endParaRPr lang="fr-FR" sz="2000" dirty="0"/>
          </a:p>
          <a:p>
            <a:endParaRPr lang="fr-FR" sz="2000" dirty="0" smtClean="0"/>
          </a:p>
          <a:p>
            <a:pPr marL="0" indent="0">
              <a:buNone/>
            </a:pPr>
            <a:r>
              <a:rPr lang="fr-FR" sz="2000" dirty="0" smtClean="0"/>
              <a:t>Cette API présente donc un fort potentiel actuellement sous-exploité, mais il n’existe pas de </a:t>
            </a:r>
            <a:r>
              <a:rPr lang="fr-FR" sz="2000" i="1" dirty="0" err="1" smtClean="0"/>
              <a:t>polyfill</a:t>
            </a:r>
            <a:r>
              <a:rPr lang="fr-FR" sz="2000" dirty="0" smtClean="0"/>
              <a:t> ou d’équivalent en code ES5.</a:t>
            </a:r>
          </a:p>
          <a:p>
            <a:pPr marL="0" indent="0">
              <a:buNone/>
            </a:pP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559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Proxy </a:t>
            </a:r>
            <a:r>
              <a:rPr lang="fr-FR" dirty="0" err="1" smtClean="0"/>
              <a:t>traps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114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56792"/>
            <a:ext cx="6381750" cy="494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441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Reflect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91264" cy="4876800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Les Proxy sont arrivés accompagnés d’une autre API, </a:t>
            </a:r>
            <a:r>
              <a:rPr lang="fr-FR" b="1" dirty="0" err="1" smtClean="0">
                <a:cs typeface="Consolas" panose="020B0609020204030204" pitchFamily="49" charset="0"/>
              </a:rPr>
              <a:t>Reflect</a:t>
            </a:r>
            <a:r>
              <a:rPr lang="fr-FR" b="1" dirty="0" smtClean="0">
                <a:cs typeface="Consolas" panose="020B0609020204030204" pitchFamily="49" charset="0"/>
              </a:rPr>
              <a:t>,</a:t>
            </a:r>
            <a:r>
              <a:rPr lang="fr-FR" dirty="0" smtClean="0"/>
              <a:t> qui traduit cette capacité de réflexion du langage.</a:t>
            </a:r>
          </a:p>
          <a:p>
            <a:pPr marL="0" indent="0">
              <a:buNone/>
            </a:pPr>
            <a:r>
              <a:rPr lang="fr-FR" dirty="0" smtClean="0"/>
              <a:t>L’objet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Reflect</a:t>
            </a:r>
            <a:r>
              <a:rPr lang="fr-FR" dirty="0" smtClean="0"/>
              <a:t> contient un ensemble de méthodes reproduisant le comportement par défaut du langage pour les différentes trappes de Proxy.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115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302224"/>
            <a:ext cx="6496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036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Cas d’utilisation des Proxy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000" dirty="0" err="1" smtClean="0"/>
              <a:t>Defensive</a:t>
            </a:r>
            <a:r>
              <a:rPr lang="fr-FR" sz="2000" dirty="0" smtClean="0"/>
              <a:t> </a:t>
            </a:r>
            <a:r>
              <a:rPr lang="fr-FR" sz="2000" dirty="0" err="1" smtClean="0"/>
              <a:t>objects</a:t>
            </a:r>
            <a:r>
              <a:rPr lang="fr-FR" sz="2000" dirty="0" smtClean="0"/>
              <a:t>: empêcher la mutation directe d’un objet, rejeter une exception lors de l’accès à une propriété non définie…</a:t>
            </a:r>
          </a:p>
          <a:p>
            <a:r>
              <a:rPr lang="fr-FR" sz="2000" dirty="0" err="1" smtClean="0"/>
              <a:t>Watchers</a:t>
            </a:r>
            <a:r>
              <a:rPr lang="fr-FR" sz="2000" dirty="0" smtClean="0"/>
              <a:t>: Pub/</a:t>
            </a:r>
            <a:r>
              <a:rPr lang="fr-FR" sz="2000" dirty="0" err="1" smtClean="0"/>
              <a:t>Sub</a:t>
            </a:r>
            <a:r>
              <a:rPr lang="fr-FR" sz="2000" dirty="0" smtClean="0"/>
              <a:t> sur les mutations d’un objet 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(Vue.js, </a:t>
            </a:r>
            <a:r>
              <a:rPr lang="fr-FR" sz="2000" dirty="0" err="1" smtClean="0">
                <a:solidFill>
                  <a:schemeClr val="bg1">
                    <a:lumMod val="65000"/>
                  </a:schemeClr>
                </a:solidFill>
              </a:rPr>
              <a:t>MobX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fr-FR" sz="2000" dirty="0"/>
              <a:t>Typage fort: valide le type ou la valeur assignée 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(objectmodel.js.org)</a:t>
            </a:r>
          </a:p>
          <a:p>
            <a:r>
              <a:rPr lang="fr-FR" sz="2000" dirty="0" smtClean="0"/>
              <a:t>Cacher des propriétés privées</a:t>
            </a:r>
          </a:p>
          <a:p>
            <a:r>
              <a:rPr lang="fr-FR" sz="2000" dirty="0" err="1" smtClean="0"/>
              <a:t>Mémoïsation</a:t>
            </a:r>
            <a:r>
              <a:rPr lang="fr-FR" sz="2000" dirty="0" smtClean="0"/>
              <a:t> de fonctions</a:t>
            </a:r>
            <a:endParaRPr lang="fr-FR" sz="2000" dirty="0"/>
          </a:p>
          <a:p>
            <a:r>
              <a:rPr lang="fr-FR" sz="2000" dirty="0" smtClean="0"/>
              <a:t>Mesures de performance et </a:t>
            </a:r>
            <a:r>
              <a:rPr lang="fr-FR" sz="2000" dirty="0" err="1" smtClean="0"/>
              <a:t>debug</a:t>
            </a:r>
            <a:endParaRPr lang="fr-FR" sz="2000" dirty="0" smtClean="0"/>
          </a:p>
          <a:p>
            <a:r>
              <a:rPr lang="fr-FR" sz="2000" dirty="0" smtClean="0"/>
              <a:t>…</a:t>
            </a:r>
            <a:endParaRPr lang="fr-FR" sz="2000" dirty="0"/>
          </a:p>
          <a:p>
            <a:endParaRPr lang="fr-FR" sz="2000" dirty="0" smtClean="0"/>
          </a:p>
          <a:p>
            <a:endParaRPr lang="fr-FR" sz="2000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116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19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081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Prog. fonctionnelle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Exos 20 à 22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6473C-0675-4746-B455-2ED37702078D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981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Principes généraux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Décomposer un problème en fonctions atomiques, génériques et composables</a:t>
            </a:r>
          </a:p>
          <a:p>
            <a:r>
              <a:rPr lang="fr-FR" dirty="0" smtClean="0"/>
              <a:t>Privilégier les fonctions </a:t>
            </a:r>
            <a:r>
              <a:rPr lang="fr-FR" b="1" dirty="0" smtClean="0"/>
              <a:t>pures</a:t>
            </a:r>
            <a:r>
              <a:rPr lang="fr-FR" dirty="0" smtClean="0"/>
              <a:t>, c’est-à-dire n’utilisant pas de variables libres et n’ayant pas d’effets de bord</a:t>
            </a:r>
          </a:p>
          <a:p>
            <a:r>
              <a:rPr lang="fr-FR" dirty="0" smtClean="0"/>
              <a:t>Eviter les mutations d’objets de données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i="1" u="sng" dirty="0" smtClean="0"/>
              <a:t>Objectifs:</a:t>
            </a:r>
          </a:p>
          <a:p>
            <a:r>
              <a:rPr lang="fr-FR" dirty="0" smtClean="0"/>
              <a:t>avoir un code plus prévisible</a:t>
            </a:r>
          </a:p>
          <a:p>
            <a:r>
              <a:rPr lang="fr-FR" dirty="0" smtClean="0"/>
              <a:t>réduire la charge mentale du développeur</a:t>
            </a:r>
          </a:p>
          <a:p>
            <a:r>
              <a:rPr lang="fr-FR" dirty="0" smtClean="0"/>
              <a:t>réduire le nombre de bugs</a:t>
            </a:r>
          </a:p>
          <a:p>
            <a:r>
              <a:rPr lang="fr-FR" dirty="0" smtClean="0"/>
              <a:t>éliminer plus facilement le code mort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947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119</a:t>
            </a:fld>
            <a:endParaRPr lang="fr-FR" dirty="0"/>
          </a:p>
        </p:txBody>
      </p:sp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Récursivité</a:t>
            </a:r>
            <a:endParaRPr lang="fr-FR" dirty="0"/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457200" y="1628800"/>
            <a:ext cx="8219256" cy="3456384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Une fonction récursive s’invoque elle-même avec d’autres arguments, jusqu’à atteindre une condition d’arrêt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</p:txBody>
      </p:sp>
      <p:sp>
        <p:nvSpPr>
          <p:cNvPr id="12" name="ZoneTexte 11"/>
          <p:cNvSpPr txBox="1"/>
          <p:nvPr/>
        </p:nvSpPr>
        <p:spPr>
          <a:xfrm>
            <a:off x="1086759" y="5445224"/>
            <a:ext cx="7128792" cy="9233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Un pattern utile mais peu lisible et avec un risque de boucle infinie.</a:t>
            </a:r>
            <a:r>
              <a:rPr lang="fr-FR" dirty="0"/>
              <a:t/>
            </a:r>
            <a:br>
              <a:rPr lang="fr-FR" dirty="0"/>
            </a:br>
            <a:r>
              <a:rPr lang="fr-FR" b="1" u="sng" dirty="0" smtClean="0"/>
              <a:t>Recommandé:</a:t>
            </a:r>
            <a:r>
              <a:rPr lang="fr-FR" b="1" dirty="0" smtClean="0"/>
              <a:t> </a:t>
            </a:r>
            <a:r>
              <a:rPr lang="fr-FR" dirty="0" smtClean="0"/>
              <a:t>à utiliser pour des fonctions minimalistes, en explicitant avec des commentaires leur caractère récursif.</a:t>
            </a:r>
            <a:endParaRPr lang="fr-FR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814638"/>
            <a:ext cx="705802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341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Versions d’</a:t>
            </a:r>
            <a:r>
              <a:rPr lang="fr-FR" dirty="0" err="1" smtClean="0"/>
              <a:t>ECMAScript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</a:t>
            </a:fld>
            <a:endParaRPr lang="fr-F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84783"/>
            <a:ext cx="8964488" cy="2403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457200" y="3888694"/>
            <a:ext cx="8229600" cy="2588306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dirty="0" smtClean="0"/>
              <a:t>Un </a:t>
            </a:r>
            <a:r>
              <a:rPr lang="en-US" dirty="0" err="1" smtClean="0"/>
              <a:t>délai</a:t>
            </a:r>
            <a:r>
              <a:rPr lang="en-US" dirty="0" smtClean="0"/>
              <a:t> long entre draft initial et release </a:t>
            </a:r>
            <a:r>
              <a:rPr lang="en-US" dirty="0" err="1" smtClean="0"/>
              <a:t>implique</a:t>
            </a:r>
            <a:r>
              <a:rPr lang="en-US" dirty="0" smtClean="0"/>
              <a:t> beaucoup </a:t>
            </a:r>
            <a:r>
              <a:rPr lang="en-US" dirty="0" err="1" smtClean="0"/>
              <a:t>d’implémentations</a:t>
            </a:r>
            <a:r>
              <a:rPr lang="en-US" dirty="0" smtClean="0"/>
              <a:t> </a:t>
            </a:r>
            <a:r>
              <a:rPr lang="en-US" dirty="0" err="1" smtClean="0"/>
              <a:t>spécifiques</a:t>
            </a:r>
            <a:r>
              <a:rPr lang="en-US" dirty="0" smtClean="0"/>
              <a:t> par </a:t>
            </a:r>
            <a:r>
              <a:rPr lang="en-US" dirty="0" err="1" smtClean="0"/>
              <a:t>navigateur</a:t>
            </a:r>
            <a:r>
              <a:rPr lang="en-US" dirty="0" smtClean="0"/>
              <a:t>.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dirty="0" smtClean="0"/>
              <a:t>Le TC39 a </a:t>
            </a:r>
            <a:r>
              <a:rPr lang="en-US" dirty="0" err="1" smtClean="0"/>
              <a:t>donc</a:t>
            </a:r>
            <a:r>
              <a:rPr lang="en-US" dirty="0" smtClean="0"/>
              <a:t> </a:t>
            </a:r>
            <a:r>
              <a:rPr lang="en-US" dirty="0" err="1" smtClean="0"/>
              <a:t>décidé</a:t>
            </a:r>
            <a:r>
              <a:rPr lang="en-US" dirty="0" smtClean="0"/>
              <a:t> de passer à un </a:t>
            </a:r>
            <a:r>
              <a:rPr lang="en-US" dirty="0" err="1" smtClean="0"/>
              <a:t>rythme</a:t>
            </a:r>
            <a:r>
              <a:rPr lang="en-US" dirty="0" smtClean="0"/>
              <a:t> de release </a:t>
            </a:r>
            <a:r>
              <a:rPr lang="en-US" dirty="0" err="1" smtClean="0"/>
              <a:t>annuel</a:t>
            </a:r>
            <a:r>
              <a:rPr lang="en-US" dirty="0" smtClean="0"/>
              <a:t> à </a:t>
            </a:r>
            <a:r>
              <a:rPr lang="en-US" dirty="0" err="1" smtClean="0"/>
              <a:t>partir</a:t>
            </a:r>
            <a:r>
              <a:rPr lang="en-US" dirty="0" smtClean="0"/>
              <a:t> de ES6, </a:t>
            </a:r>
            <a:r>
              <a:rPr lang="en-US" dirty="0" err="1" smtClean="0"/>
              <a:t>renommé</a:t>
            </a:r>
            <a:r>
              <a:rPr lang="en-US" dirty="0" smtClean="0"/>
              <a:t> </a:t>
            </a:r>
            <a:r>
              <a:rPr lang="en-US" b="1" dirty="0" smtClean="0"/>
              <a:t>ES2015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dirty="0" err="1"/>
              <a:t>Depuis</a:t>
            </a:r>
            <a:r>
              <a:rPr lang="en-US" dirty="0"/>
              <a:t> 2015, </a:t>
            </a:r>
            <a:r>
              <a:rPr lang="en-US" dirty="0" err="1"/>
              <a:t>une</a:t>
            </a:r>
            <a:r>
              <a:rPr lang="en-US" dirty="0"/>
              <a:t> nouvelle version de la </a:t>
            </a:r>
            <a:r>
              <a:rPr lang="en-US" dirty="0" err="1"/>
              <a:t>spécification</a:t>
            </a:r>
            <a:r>
              <a:rPr lang="en-US" dirty="0"/>
              <a:t> </a:t>
            </a:r>
            <a:r>
              <a:rPr lang="en-US" dirty="0" err="1" smtClean="0"/>
              <a:t>ECMAScript</a:t>
            </a:r>
            <a:r>
              <a:rPr lang="en-US" dirty="0" smtClean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publiée</a:t>
            </a:r>
            <a:r>
              <a:rPr lang="en-US" dirty="0"/>
              <a:t> </a:t>
            </a:r>
            <a:r>
              <a:rPr lang="en-US" dirty="0" err="1"/>
              <a:t>chaque</a:t>
            </a:r>
            <a:r>
              <a:rPr lang="en-US" dirty="0"/>
              <a:t> </a:t>
            </a:r>
            <a:r>
              <a:rPr lang="en-US" dirty="0" err="1"/>
              <a:t>année</a:t>
            </a:r>
            <a:r>
              <a:rPr lang="en-US" dirty="0"/>
              <a:t>: ES2016, ES2017…</a:t>
            </a:r>
            <a:endParaRPr lang="fr-FR" dirty="0"/>
          </a:p>
          <a:p>
            <a:pPr marL="0" indent="0">
              <a:spcBef>
                <a:spcPts val="1800"/>
              </a:spcBef>
              <a:buNone/>
            </a:pPr>
            <a:endParaRPr lang="fr-FR" b="1" dirty="0" smtClean="0"/>
          </a:p>
        </p:txBody>
      </p:sp>
    </p:spTree>
    <p:extLst>
      <p:ext uri="{BB962C8B-B14F-4D97-AF65-F5344CB8AC3E}">
        <p14:creationId xmlns:p14="http://schemas.microsoft.com/office/powerpoint/2010/main" val="33527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API chaînables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120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068960"/>
            <a:ext cx="457200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20</a:t>
            </a:r>
            <a:endParaRPr lang="fr-FR" dirty="0"/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fr-FR" sz="2600" dirty="0" smtClean="0"/>
              <a:t>Une méthode chaînable retourne son propre contexte </a:t>
            </a:r>
            <a:r>
              <a:rPr lang="fr-FR" sz="2600" dirty="0"/>
              <a:t>d’exécution (</a:t>
            </a:r>
            <a:r>
              <a:rPr lang="fr-FR" sz="2600" dirty="0"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fr-FR" sz="2600" dirty="0" err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sz="2600" dirty="0" smtClean="0"/>
              <a:t>) ou un objet du même type/prototype de façon à pouvoir chaîner les appels.</a:t>
            </a: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sz="2000" i="1" dirty="0" smtClean="0">
                <a:solidFill>
                  <a:schemeClr val="bg1">
                    <a:lumMod val="50000"/>
                  </a:schemeClr>
                </a:solidFill>
              </a:rPr>
              <a:t>exemple: </a:t>
            </a:r>
            <a:r>
              <a:rPr lang="fr-FR" sz="2000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2000" i="1" dirty="0" smtClean="0">
                <a:solidFill>
                  <a:schemeClr val="bg1">
                    <a:lumMod val="50000"/>
                  </a:schemeClr>
                </a:solidFill>
              </a:rPr>
              <a:t> et </a:t>
            </a:r>
            <a:r>
              <a:rPr lang="fr-FR" sz="2000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2000" i="1" dirty="0" smtClean="0">
                <a:solidFill>
                  <a:schemeClr val="bg1">
                    <a:lumMod val="50000"/>
                  </a:schemeClr>
                </a:solidFill>
              </a:rPr>
              <a:t> de </a:t>
            </a:r>
            <a:r>
              <a:rPr lang="fr-FR" sz="2000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Array.prototype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fr-FR" sz="2000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fr-FR" sz="2600" dirty="0" smtClean="0"/>
              <a:t>Les API chaînables apportent un confort à l’utilisation en réduisant des séquences d’instructions fonctionnelles à une seule expression.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fr-FR" sz="2600" dirty="0" smtClean="0"/>
              <a:t>Elles ont fait le succès de </a:t>
            </a:r>
            <a:r>
              <a:rPr lang="fr-FR" sz="2600" dirty="0" err="1" smtClean="0"/>
              <a:t>libs</a:t>
            </a:r>
            <a:r>
              <a:rPr lang="fr-FR" sz="2600" dirty="0" smtClean="0"/>
              <a:t> JS telles que jQuery ou </a:t>
            </a:r>
            <a:r>
              <a:rPr lang="fr-FR" sz="2600" dirty="0" err="1" smtClean="0"/>
              <a:t>lodash</a:t>
            </a:r>
            <a:r>
              <a:rPr lang="fr-FR" sz="2600" dirty="0" smtClean="0"/>
              <a:t>.</a:t>
            </a:r>
            <a:endParaRPr lang="fr-FR" sz="2600" dirty="0"/>
          </a:p>
        </p:txBody>
      </p:sp>
    </p:spTree>
    <p:extLst>
      <p:ext uri="{BB962C8B-B14F-4D97-AF65-F5344CB8AC3E}">
        <p14:creationId xmlns:p14="http://schemas.microsoft.com/office/powerpoint/2010/main" val="343966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Composition de fonctions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121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21</a:t>
            </a:r>
            <a:endParaRPr lang="fr-FR" dirty="0"/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La composition de fonctions consiste à créer une fonction composée qui appelle en série plusieurs autres fonctions, chacune avec la valeur de retour de la précédente:</a:t>
            </a:r>
          </a:p>
          <a:p>
            <a:pPr marL="0" indent="0" algn="ctr">
              <a:buNone/>
            </a:pP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compose(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f,g,h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)(x)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 h(g(f(x)))</a:t>
            </a:r>
          </a:p>
          <a:p>
            <a:pPr marL="0" indent="0" algn="ctr">
              <a:buNone/>
            </a:pP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sz="2000" dirty="0" smtClean="0">
                <a:cs typeface="Consolas" panose="020B0609020204030204" pitchFamily="49" charset="0"/>
                <a:sym typeface="Wingdings" panose="05000000000000000000" pitchFamily="2" charset="2"/>
              </a:rPr>
              <a:t>La composition de fonctions peut être une solution pertinente quand:</a:t>
            </a:r>
          </a:p>
          <a:p>
            <a:pPr lvl="1"/>
            <a:r>
              <a:rPr lang="fr-FR" sz="1800" dirty="0" smtClean="0">
                <a:cs typeface="Consolas" panose="020B0609020204030204" pitchFamily="49" charset="0"/>
                <a:sym typeface="Wingdings" panose="05000000000000000000" pitchFamily="2" charset="2"/>
              </a:rPr>
              <a:t>une fonction est trop longue ou avec trop de paramètres</a:t>
            </a:r>
          </a:p>
          <a:p>
            <a:pPr lvl="1"/>
            <a:r>
              <a:rPr lang="fr-FR" sz="1800" dirty="0" smtClean="0">
                <a:cs typeface="Consolas" panose="020B0609020204030204" pitchFamily="49" charset="0"/>
                <a:sym typeface="Wingdings" panose="05000000000000000000" pitchFamily="2" charset="2"/>
              </a:rPr>
              <a:t>une variable est utilisée une seule fois pour un calcul intermédiaire</a:t>
            </a:r>
          </a:p>
          <a:p>
            <a:pPr lvl="1"/>
            <a:r>
              <a:rPr lang="fr-FR" sz="1800" dirty="0">
                <a:cs typeface="Consolas" panose="020B0609020204030204" pitchFamily="49" charset="0"/>
                <a:sym typeface="Wingdings" panose="05000000000000000000" pitchFamily="2" charset="2"/>
              </a:rPr>
              <a:t>le développeur est tenté de copier-coller du </a:t>
            </a:r>
            <a:r>
              <a:rPr lang="fr-FR" sz="1800" dirty="0" smtClean="0">
                <a:cs typeface="Consolas" panose="020B0609020204030204" pitchFamily="49" charset="0"/>
                <a:sym typeface="Wingdings" panose="05000000000000000000" pitchFamily="2" charset="2"/>
              </a:rPr>
              <a:t>code</a:t>
            </a:r>
            <a:endParaRPr lang="fr-FR" sz="1600" dirty="0"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2000" dirty="0" smtClean="0"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sz="2000" dirty="0" smtClean="0">
                <a:cs typeface="Consolas" panose="020B0609020204030204" pitchFamily="49" charset="0"/>
                <a:sym typeface="Wingdings" panose="05000000000000000000" pitchFamily="2" charset="2"/>
              </a:rPr>
              <a:t>Comparée aux API chaînables, la composition de fonctions privilégie les fonctions indépendantes par rapport aux méthodes, ce qui évite de surcharger les objets avec un trop grand nombre de propriétés.</a:t>
            </a:r>
            <a:endParaRPr lang="fr-FR" sz="2000" dirty="0"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endParaRPr lang="fr-FR" sz="2000" dirty="0" smtClean="0"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8157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Curryfication</a:t>
            </a:r>
            <a:r>
              <a:rPr lang="fr-FR" dirty="0" smtClean="0"/>
              <a:t> (</a:t>
            </a:r>
            <a:r>
              <a:rPr lang="fr-FR" dirty="0" err="1" smtClean="0"/>
              <a:t>Currying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i="1" dirty="0" smtClean="0">
                <a:solidFill>
                  <a:schemeClr val="bg1">
                    <a:lumMod val="65000"/>
                  </a:schemeClr>
                </a:solidFill>
              </a:rPr>
              <a:t>Tire son nom de </a:t>
            </a:r>
            <a:r>
              <a:rPr lang="fr-FR" sz="2000" i="1" dirty="0" err="1" smtClean="0">
                <a:solidFill>
                  <a:schemeClr val="bg1">
                    <a:lumMod val="65000"/>
                  </a:schemeClr>
                </a:solidFill>
              </a:rPr>
              <a:t>Haskell</a:t>
            </a:r>
            <a:r>
              <a:rPr lang="fr-FR" sz="2000" i="1" dirty="0" smtClean="0">
                <a:solidFill>
                  <a:schemeClr val="bg1">
                    <a:lumMod val="65000"/>
                  </a:schemeClr>
                </a:solidFill>
              </a:rPr>
              <a:t> Curry, un mathématicien qui a posé les bases de la programmation fonctionnelle.</a:t>
            </a:r>
            <a:br>
              <a:rPr lang="fr-FR" sz="2000" i="1" dirty="0" smtClean="0">
                <a:solidFill>
                  <a:schemeClr val="bg1">
                    <a:lumMod val="65000"/>
                  </a:schemeClr>
                </a:solidFill>
              </a:rPr>
            </a:br>
            <a:endParaRPr lang="fr-FR" sz="2000" i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sz="2000" dirty="0" smtClean="0"/>
              <a:t>La </a:t>
            </a:r>
            <a:r>
              <a:rPr lang="fr-FR" sz="2000" b="1" dirty="0" err="1" smtClean="0"/>
              <a:t>curryfication</a:t>
            </a:r>
            <a:r>
              <a:rPr lang="fr-FR" sz="2000" dirty="0" smtClean="0"/>
              <a:t> consiste à transformer une fonction prenant plusieurs arguments en une fonction à un argument qui retourne une fonction sur le reste des arguments:</a:t>
            </a:r>
          </a:p>
          <a:p>
            <a:pPr marL="0" indent="0" algn="ctr">
              <a:buNone/>
            </a:pP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f(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a,b,c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 curry(f)(a)(b)(c)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1800" dirty="0" smtClean="0"/>
              <a:t>Une définition plus souple autorise à passer un nombre quelconque d’</a:t>
            </a:r>
            <a:r>
              <a:rPr lang="fr-FR" sz="1800" dirty="0" err="1" smtClean="0"/>
              <a:t>args</a:t>
            </a:r>
            <a:r>
              <a:rPr lang="fr-FR" sz="1800" dirty="0" smtClean="0"/>
              <a:t>:</a:t>
            </a:r>
            <a:br>
              <a:rPr lang="fr-FR" sz="1800" dirty="0" smtClean="0"/>
            </a:br>
            <a:endParaRPr lang="fr-FR" sz="1800" dirty="0" smtClean="0"/>
          </a:p>
          <a:p>
            <a:pPr marL="0" indent="0" algn="ctr">
              <a:buNone/>
            </a:pPr>
            <a:r>
              <a:rPr lang="fr-FR" sz="18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curry(f)(</a:t>
            </a:r>
            <a:r>
              <a:rPr lang="fr-FR" sz="180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a,b</a:t>
            </a:r>
            <a:r>
              <a:rPr lang="fr-FR" sz="18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)(c</a:t>
            </a:r>
            <a:r>
              <a:rPr lang="fr-FR" sz="18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  curry(f)(a)(</a:t>
            </a:r>
            <a:r>
              <a:rPr lang="fr-FR" sz="180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b,c</a:t>
            </a:r>
            <a:r>
              <a:rPr lang="fr-FR" sz="18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  curry(f)(a)(b)(c)</a:t>
            </a:r>
            <a:endParaRPr lang="fr-FR" sz="1800" dirty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800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122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920" y="4149080"/>
            <a:ext cx="63055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568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Curryfication</a:t>
            </a:r>
            <a:r>
              <a:rPr lang="fr-FR" dirty="0" smtClean="0"/>
              <a:t> (</a:t>
            </a:r>
            <a:r>
              <a:rPr lang="fr-FR" dirty="0" err="1" smtClean="0"/>
              <a:t>Currying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dirty="0" smtClean="0"/>
              <a:t>Cela permet d’appliquer une partie des arguments pour décliner une fonction générique en une version plus spécialisée :</a:t>
            </a:r>
            <a:br>
              <a:rPr lang="fr-FR" sz="2000" dirty="0" smtClean="0"/>
            </a:br>
            <a:r>
              <a:rPr lang="fr-FR" sz="2000" dirty="0" smtClean="0"/>
              <a:t>c’est ce qu’on appelle l’</a:t>
            </a:r>
            <a:r>
              <a:rPr lang="fr-FR" sz="2000" b="1" dirty="0" smtClean="0"/>
              <a:t>application partielle.</a:t>
            </a:r>
          </a:p>
          <a:p>
            <a:endParaRPr lang="fr-FR" b="1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123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97" y="4938685"/>
            <a:ext cx="82581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97" y="5802781"/>
            <a:ext cx="28289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10" y="2852936"/>
            <a:ext cx="386715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22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224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Application partielle avec </a:t>
            </a:r>
            <a:r>
              <a:rPr lang="fr-FR" dirty="0" err="1" smtClean="0"/>
              <a:t>fn.bind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On peut également obtenir une application partielle d’une fonction avec la méthode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bind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/>
              <a:t>: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124</a:t>
            </a:fld>
            <a:endParaRPr lang="fr-F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2708920"/>
            <a:ext cx="68199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091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Refactoring</a:t>
            </a:r>
            <a:r>
              <a:rPr lang="fr-FR" dirty="0" smtClean="0"/>
              <a:t> fonctionnel en pratique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Comment </a:t>
            </a:r>
            <a:r>
              <a:rPr lang="fr-FR" dirty="0" err="1" smtClean="0"/>
              <a:t>refactor</a:t>
            </a:r>
            <a:r>
              <a:rPr lang="fr-FR" dirty="0" smtClean="0"/>
              <a:t> un code et obtenir des fonctions pures, atomiques, génériques et composables ?</a:t>
            </a:r>
          </a:p>
          <a:p>
            <a:pPr marL="0" indent="0">
              <a:buNone/>
            </a:pPr>
            <a:r>
              <a:rPr lang="fr-FR" dirty="0" smtClean="0"/>
              <a:t>Partons de cet exemple de code:</a:t>
            </a:r>
          </a:p>
          <a:p>
            <a:pPr marL="0" lvl="1" indent="0">
              <a:lnSpc>
                <a:spcPct val="90000"/>
              </a:lnSpc>
              <a:spcBef>
                <a:spcPts val="1800"/>
              </a:spcBef>
              <a:buNone/>
            </a:pPr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125</a:t>
            </a:fld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683568" y="3068960"/>
            <a:ext cx="777686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[];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r>
              <a:rPr lang="fr-FR" sz="16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87532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126</a:t>
            </a:fld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323528" y="1772816"/>
            <a:ext cx="849694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1) passer les variables libres en arguments des fonctions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si réassignées, en faire des valeurs de retour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[];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endParaRPr lang="fr-F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83568" y="3788752"/>
            <a:ext cx="864096" cy="21631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683568" y="3566376"/>
            <a:ext cx="576064" cy="22266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705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127</a:t>
            </a:fld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323528" y="1772816"/>
            <a:ext cx="8496944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1) passer les variables libres en arguments des fonctions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si réassignées, en faire des valeurs de retour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600" dirty="0" err="1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smtClean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fr-F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555776" y="6081688"/>
            <a:ext cx="6408712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i="1" dirty="0" smtClean="0">
                <a:cs typeface="Consolas" panose="020B0609020204030204" pitchFamily="49" charset="0"/>
              </a:rPr>
              <a:t>Réassigner les variables non locales est un effet de bord </a:t>
            </a:r>
            <a:br>
              <a:rPr lang="fr-FR" i="1" dirty="0" smtClean="0">
                <a:cs typeface="Consolas" panose="020B0609020204030204" pitchFamily="49" charset="0"/>
              </a:rPr>
            </a:br>
            <a:r>
              <a:rPr lang="fr-FR" i="1" dirty="0" smtClean="0">
                <a:cs typeface="Consolas" panose="020B0609020204030204" pitchFamily="49" charset="0"/>
              </a:rPr>
              <a:t>qui mène souvent à des erreurs du développeur et des bugs.</a:t>
            </a:r>
            <a:endParaRPr lang="fr-FR" i="1" dirty="0">
              <a:cs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35896" y="3068960"/>
            <a:ext cx="504056" cy="21631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709266" y="4725144"/>
            <a:ext cx="1702494" cy="28832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303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128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7504" y="1628800"/>
            <a:ext cx="9036496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2) sortir les effets de bord des fonctions, chercher à les isoler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remplacer les mutations d’objet par des instructions immuables équivalentes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rajouter de nouvelles variables locales si nécessaire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fr-FR" sz="16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3378" y="3356992"/>
            <a:ext cx="1054285" cy="28832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493377" y="4364816"/>
            <a:ext cx="6238863" cy="21631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827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129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7504" y="1628800"/>
            <a:ext cx="903649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2) sortir les effets de bord des fonctions, chercher à les isoler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remplacer les mutations d’objet par des instructions immuables équivalentes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rajouter de nouvelles variables locales si nécessaire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fr-FR" sz="16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sortedData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[...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sortedData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=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fr-FR" sz="16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627784" y="6081688"/>
            <a:ext cx="6336704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i="1" dirty="0" smtClean="0">
                <a:cs typeface="Consolas" panose="020B0609020204030204" pitchFamily="49" charset="0"/>
              </a:rPr>
              <a:t>1 fonction = 1 rôle ; Externaliser les effets de bord aide à décomposer un code et mieux analyser son fonctionnement</a:t>
            </a:r>
            <a:endParaRPr lang="fr-FR" i="1" dirty="0">
              <a:cs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55776" y="3398044"/>
            <a:ext cx="982277" cy="24698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179512" y="5301208"/>
            <a:ext cx="6264696" cy="28832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346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Implémentation navigateur d’</a:t>
            </a:r>
            <a:r>
              <a:rPr lang="fr-FR" dirty="0" err="1" smtClean="0"/>
              <a:t>ECMAScript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876800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Conséquence du nouveau rythme annuel:</a:t>
            </a:r>
            <a:br>
              <a:rPr lang="fr-FR" dirty="0" smtClean="0"/>
            </a:br>
            <a:r>
              <a:rPr lang="fr-FR" sz="1800" dirty="0" smtClean="0"/>
              <a:t>un excellent support, exhaustif et homogène entre tous les navigateurs modernes</a:t>
            </a:r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Navigateurs dits</a:t>
            </a:r>
            <a:br>
              <a:rPr lang="fr-FR" dirty="0" smtClean="0"/>
            </a:br>
            <a:r>
              <a:rPr lang="fr-FR" dirty="0" smtClean="0"/>
              <a:t>« </a:t>
            </a:r>
            <a:r>
              <a:rPr lang="fr-FR" dirty="0" err="1" smtClean="0">
                <a:solidFill>
                  <a:srgbClr val="00B050"/>
                </a:solidFill>
              </a:rPr>
              <a:t>evergreen</a:t>
            </a:r>
            <a:r>
              <a:rPr lang="fr-FR" dirty="0" smtClean="0"/>
              <a:t> »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636912"/>
            <a:ext cx="4731538" cy="401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561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130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7504" y="1412776"/>
            <a:ext cx="903649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3) décomposer en fonctions pures et composables</a:t>
            </a:r>
            <a:b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sortedData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[...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sortedData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=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9" name="Rectangle 8"/>
          <p:cNvSpPr/>
          <p:nvPr/>
        </p:nvSpPr>
        <p:spPr>
          <a:xfrm>
            <a:off x="2555776" y="2708920"/>
            <a:ext cx="6408712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6876256" y="2943763"/>
            <a:ext cx="1224136" cy="238727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3347864" y="2943763"/>
            <a:ext cx="3384376" cy="238727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2843808" y="3429000"/>
            <a:ext cx="3168352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0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131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7504" y="1408232"/>
            <a:ext cx="9036496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3) décomposer en fonctions pures et composables</a:t>
            </a:r>
            <a:b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[...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filterAgeOver18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takeFive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getFirstNames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filterAgeOver18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takeFive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getFirstNames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fr-FR" sz="16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763688" y="6081688"/>
            <a:ext cx="7200800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i="1" dirty="0" smtClean="0">
                <a:cs typeface="Consolas" panose="020B0609020204030204" pitchFamily="49" charset="0"/>
              </a:rPr>
              <a:t>En éliminant variables libres et effets de bord, le code est devenu plus facilement décomposable en une série de fonctions spécialisées</a:t>
            </a:r>
            <a:endParaRPr lang="fr-FR" i="1" dirty="0">
              <a:cs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45992" y="2721378"/>
            <a:ext cx="1637776" cy="19778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845992" y="3182243"/>
            <a:ext cx="1709784" cy="19778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845992" y="3447244"/>
            <a:ext cx="917696" cy="19778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845992" y="3663305"/>
            <a:ext cx="1493760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3059832" y="4149080"/>
            <a:ext cx="5616624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922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132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7504" y="1412776"/>
            <a:ext cx="903649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4) </a:t>
            </a:r>
            <a:r>
              <a:rPr lang="en-US" sz="1600" dirty="0" err="1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rendre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les </a:t>
            </a:r>
            <a:r>
              <a:rPr lang="en-US" sz="1600" dirty="0" err="1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fonctions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génériques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en passant les </a:t>
            </a:r>
            <a:r>
              <a:rPr lang="en-US" sz="16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valeurs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arbitraires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en 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arguments. </a:t>
            </a:r>
            <a:r>
              <a:rPr lang="en-US" sz="1600" dirty="0" err="1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Rajouter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 </a:t>
            </a:r>
            <a:r>
              <a:rPr lang="en-US" sz="16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fonctions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 </a:t>
            </a:r>
            <a:r>
              <a:rPr lang="en-US" sz="16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mappage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d'arguments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nécessaire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[...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filterAgeOver18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takeFive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 smtClean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getFirstNames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filterAgeOver18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takeFive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getFirstNames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9" name="Rectangle 8"/>
          <p:cNvSpPr/>
          <p:nvPr/>
        </p:nvSpPr>
        <p:spPr>
          <a:xfrm>
            <a:off x="5292080" y="3206500"/>
            <a:ext cx="948705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5940152" y="3428999"/>
            <a:ext cx="1656184" cy="21602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4495301" y="3690032"/>
            <a:ext cx="220715" cy="18840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6156176" y="3893083"/>
            <a:ext cx="1080120" cy="243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6748745" y="3202201"/>
            <a:ext cx="948705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726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133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7504" y="1412776"/>
            <a:ext cx="8797579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4)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rendre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les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fonctions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génériques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en passant les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valeurs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arbitraires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en </a:t>
            </a:r>
            <a:b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arguments.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Rajouter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des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fonctions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mappage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d'arguments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nécessaire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/functions"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[...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&lt;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? -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(({ 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(({ 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4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data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14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data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"age"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14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data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"#results"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555776" y="6165304"/>
            <a:ext cx="6480720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i="1" dirty="0" smtClean="0">
                <a:cs typeface="Consolas" panose="020B0609020204030204" pitchFamily="49" charset="0"/>
              </a:rPr>
              <a:t>Les « </a:t>
            </a:r>
            <a:r>
              <a:rPr lang="fr-FR" i="1" dirty="0" err="1" smtClean="0">
                <a:cs typeface="Consolas" panose="020B0609020204030204" pitchFamily="49" charset="0"/>
              </a:rPr>
              <a:t>magic</a:t>
            </a:r>
            <a:r>
              <a:rPr lang="fr-FR" i="1" dirty="0" smtClean="0">
                <a:cs typeface="Consolas" panose="020B0609020204030204" pitchFamily="49" charset="0"/>
              </a:rPr>
              <a:t> </a:t>
            </a:r>
            <a:r>
              <a:rPr lang="fr-FR" i="1" dirty="0" err="1" smtClean="0">
                <a:cs typeface="Consolas" panose="020B0609020204030204" pitchFamily="49" charset="0"/>
              </a:rPr>
              <a:t>number</a:t>
            </a:r>
            <a:r>
              <a:rPr lang="fr-FR" i="1" dirty="0" smtClean="0">
                <a:cs typeface="Consolas" panose="020B0609020204030204" pitchFamily="49" charset="0"/>
              </a:rPr>
              <a:t> » et autres constantes mal documentées incitent à copier-coller du code et créent de la dette technique</a:t>
            </a:r>
            <a:endParaRPr lang="fr-FR" i="1" dirty="0">
              <a:cs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07704" y="4005064"/>
            <a:ext cx="936104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2051720" y="4225280"/>
            <a:ext cx="1944216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583668" y="4437876"/>
            <a:ext cx="252028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2627784" y="5301208"/>
            <a:ext cx="1152128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229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134</a:t>
            </a:fld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107504" y="1412776"/>
            <a:ext cx="8928992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5) </a:t>
            </a:r>
            <a:r>
              <a:rPr lang="fr-FR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curryfier</a:t>
            </a:r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les fonctions pour réduire leur nombre d’arguments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et supprimer les fonctions de mappage superflues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/functions"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[...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&lt;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? -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(({ 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(({ 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"age"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"#results"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8" name="Rectangle 7"/>
          <p:cNvSpPr/>
          <p:nvPr/>
        </p:nvSpPr>
        <p:spPr>
          <a:xfrm>
            <a:off x="395536" y="4005064"/>
            <a:ext cx="4320480" cy="64807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347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135</a:t>
            </a:fld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107504" y="1412776"/>
            <a:ext cx="8928992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5) </a:t>
            </a:r>
            <a:r>
              <a:rPr lang="fr-FR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curryfier</a:t>
            </a:r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les fonctions pour réduire leur nombre d’arguments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et supprimer les fonctions de mappage superflues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fr-FR" sz="14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[...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&lt;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? -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(({ [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})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(({ [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})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fr-FR" sz="14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4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fr-FR" sz="14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4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fr-FR" sz="14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4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fr-FR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 smtClean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400" dirty="0" smtClean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fr-FR" sz="14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211960" y="6165304"/>
            <a:ext cx="4824536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i="1" dirty="0" smtClean="0">
                <a:cs typeface="Consolas" panose="020B0609020204030204" pitchFamily="49" charset="0"/>
              </a:rPr>
              <a:t>La </a:t>
            </a:r>
            <a:r>
              <a:rPr lang="fr-FR" i="1" dirty="0" err="1" smtClean="0">
                <a:cs typeface="Consolas" panose="020B0609020204030204" pitchFamily="49" charset="0"/>
              </a:rPr>
              <a:t>curryfication</a:t>
            </a:r>
            <a:r>
              <a:rPr lang="fr-FR" i="1" dirty="0" smtClean="0">
                <a:cs typeface="Consolas" panose="020B0609020204030204" pitchFamily="49" charset="0"/>
              </a:rPr>
              <a:t> est très efficace pour faciliter la composition de fonctions génériques</a:t>
            </a:r>
            <a:endParaRPr lang="fr-FR" i="1" dirty="0">
              <a:cs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55676" y="2738264"/>
            <a:ext cx="1476164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808076" y="2951063"/>
            <a:ext cx="2259868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1403648" y="3167087"/>
            <a:ext cx="1368152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943708" y="3383111"/>
            <a:ext cx="1548172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28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136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7504" y="1557367"/>
            <a:ext cx="8928992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6) revenir sur chaque fonction décomposée obtenue pour décider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si sa place est justifiée dans ce fichier ou si elle doit être externalisée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fr-FR" sz="16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fr-FR" sz="16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fr-FR" sz="16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 smtClean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fr-FR" sz="16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411760" y="6093296"/>
            <a:ext cx="6624736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i="1" dirty="0" smtClean="0">
                <a:cs typeface="Consolas" panose="020B0609020204030204" pitchFamily="49" charset="0"/>
              </a:rPr>
              <a:t>Un </a:t>
            </a:r>
            <a:r>
              <a:rPr lang="fr-FR" i="1" dirty="0" err="1" smtClean="0">
                <a:cs typeface="Consolas" panose="020B0609020204030204" pitchFamily="49" charset="0"/>
              </a:rPr>
              <a:t>refactoring</a:t>
            </a:r>
            <a:r>
              <a:rPr lang="fr-FR" i="1" dirty="0" smtClean="0">
                <a:cs typeface="Consolas" panose="020B0609020204030204" pitchFamily="49" charset="0"/>
              </a:rPr>
              <a:t> fonctionnel est inutile si le code est mal organisé ou si les fonctions réutilisables ne sont pas réutilisées</a:t>
            </a:r>
            <a:endParaRPr lang="fr-FR" i="1" dirty="0">
              <a:cs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58594" y="2852936"/>
            <a:ext cx="3773446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6660232" y="3253739"/>
            <a:ext cx="1890261" cy="120032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fr-FR" dirty="0" smtClean="0"/>
              <a:t>Fonctions pures,</a:t>
            </a:r>
            <a:br>
              <a:rPr lang="fr-FR" dirty="0" smtClean="0"/>
            </a:br>
            <a:r>
              <a:rPr lang="fr-FR" dirty="0" smtClean="0"/>
              <a:t>atomiques</a:t>
            </a:r>
            <a:r>
              <a:rPr lang="fr-FR" dirty="0"/>
              <a:t>,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génériques et</a:t>
            </a:r>
            <a:br>
              <a:rPr lang="fr-FR" dirty="0" smtClean="0"/>
            </a:br>
            <a:r>
              <a:rPr lang="fr-FR" dirty="0" smtClean="0"/>
              <a:t> </a:t>
            </a:r>
            <a:r>
              <a:rPr lang="fr-FR" dirty="0"/>
              <a:t>composables</a:t>
            </a:r>
          </a:p>
        </p:txBody>
      </p:sp>
      <p:cxnSp>
        <p:nvCxnSpPr>
          <p:cNvPr id="11" name="Connecteur droit avec flèche 10"/>
          <p:cNvCxnSpPr/>
          <p:nvPr/>
        </p:nvCxnSpPr>
        <p:spPr>
          <a:xfrm flipH="1" flipV="1">
            <a:off x="4932040" y="3140968"/>
            <a:ext cx="1728192" cy="7129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13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8768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dirty="0" smtClean="0"/>
              <a:t>Pour </a:t>
            </a:r>
            <a:r>
              <a:rPr lang="fr-FR" dirty="0" err="1" smtClean="0"/>
              <a:t>refactor</a:t>
            </a:r>
            <a:r>
              <a:rPr lang="fr-FR" dirty="0" smtClean="0"/>
              <a:t> un code et obtenir des fonctions pures, </a:t>
            </a:r>
            <a:br>
              <a:rPr lang="fr-FR" dirty="0" smtClean="0"/>
            </a:br>
            <a:r>
              <a:rPr lang="fr-FR" dirty="0" smtClean="0"/>
              <a:t>atomiques, génériques et composables :</a:t>
            </a: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i="1" dirty="0" smtClean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t>Collecte des ingrédients: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t/>
            </a:r>
            <a:br>
              <a:rPr lang="fr-FR" dirty="0" smtClean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</a:br>
            <a:r>
              <a:rPr lang="fr-FR" dirty="0" smtClean="0">
                <a:latin typeface="Arial Narrow" panose="020B0606020202030204" pitchFamily="34" charset="0"/>
              </a:rPr>
              <a:t>Remplacer les variables libres par des arguments ou valeurs retournées</a:t>
            </a: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i="1" dirty="0" smtClean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t>Découpe :</a:t>
            </a:r>
            <a:r>
              <a:rPr lang="fr-FR" dirty="0" smtClean="0">
                <a:latin typeface="Arial Narrow" panose="020B0606020202030204" pitchFamily="34" charset="0"/>
              </a:rPr>
              <a:t/>
            </a:r>
            <a:br>
              <a:rPr lang="fr-FR" dirty="0" smtClean="0">
                <a:latin typeface="Arial Narrow" panose="020B0606020202030204" pitchFamily="34" charset="0"/>
              </a:rPr>
            </a:br>
            <a:r>
              <a:rPr lang="fr-FR" dirty="0" smtClean="0">
                <a:latin typeface="Arial Narrow" panose="020B0606020202030204" pitchFamily="34" charset="0"/>
              </a:rPr>
              <a:t>Extraire et isoler les effets de bord / mutations du corps des fonctions</a:t>
            </a: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i="1" dirty="0" smtClean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t>Mélanger le tout:</a:t>
            </a:r>
            <a:br>
              <a:rPr lang="fr-FR" i="1" dirty="0" smtClean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</a:br>
            <a:r>
              <a:rPr lang="fr-FR" dirty="0" smtClean="0">
                <a:latin typeface="Arial Narrow" panose="020B0606020202030204" pitchFamily="34" charset="0"/>
              </a:rPr>
              <a:t>Composer en séries de fonctions </a:t>
            </a:r>
            <a:r>
              <a:rPr lang="fr-FR" dirty="0" smtClean="0">
                <a:latin typeface="Arial Narrow" panose="020B0606020202030204" pitchFamily="34" charset="0"/>
                <a:sym typeface="Wingdings" panose="05000000000000000000" pitchFamily="2" charset="2"/>
              </a:rPr>
              <a:t>pures</a:t>
            </a:r>
            <a:endParaRPr lang="fr-FR" dirty="0" smtClean="0">
              <a:latin typeface="Arial Narrow" panose="020B0606020202030204" pitchFamily="34" charset="0"/>
            </a:endParaRP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i="1" dirty="0" smtClean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t>Laisser mijoter:</a:t>
            </a:r>
            <a:br>
              <a:rPr lang="fr-FR" i="1" dirty="0" smtClean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</a:br>
            <a:r>
              <a:rPr lang="fr-FR" dirty="0" smtClean="0">
                <a:latin typeface="Arial Narrow" panose="020B0606020202030204" pitchFamily="34" charset="0"/>
              </a:rPr>
              <a:t>Extraire les valeurs arbitraires en arguments pour gagner en </a:t>
            </a:r>
            <a:r>
              <a:rPr lang="fr-FR" dirty="0" smtClean="0">
                <a:latin typeface="Arial Narrow" panose="020B0606020202030204" pitchFamily="34" charset="0"/>
                <a:sym typeface="Wingdings" panose="05000000000000000000" pitchFamily="2" charset="2"/>
              </a:rPr>
              <a:t>généricité</a:t>
            </a:r>
            <a:endParaRPr lang="fr-FR" dirty="0" smtClean="0">
              <a:latin typeface="Arial Narrow" panose="020B0606020202030204" pitchFamily="34" charset="0"/>
            </a:endParaRP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i="1" dirty="0" smtClean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t>Ajouter les épices:</a:t>
            </a:r>
            <a:br>
              <a:rPr lang="fr-FR" i="1" dirty="0" smtClean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</a:br>
            <a:r>
              <a:rPr lang="fr-FR" dirty="0" err="1" smtClean="0">
                <a:latin typeface="Arial Narrow" panose="020B0606020202030204" pitchFamily="34" charset="0"/>
              </a:rPr>
              <a:t>Curryfier</a:t>
            </a:r>
            <a:r>
              <a:rPr lang="fr-FR" dirty="0" smtClean="0">
                <a:latin typeface="Arial Narrow" panose="020B0606020202030204" pitchFamily="34" charset="0"/>
              </a:rPr>
              <a:t> les fonctions pour réduire leur nombre d’arguments et simplifier le code</a:t>
            </a: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i="1" dirty="0" smtClean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t>Dresser l’assiette:</a:t>
            </a:r>
            <a:r>
              <a:rPr lang="fr-FR" dirty="0" smtClean="0">
                <a:latin typeface="Arial Narrow" panose="020B0606020202030204" pitchFamily="34" charset="0"/>
              </a:rPr>
              <a:t/>
            </a:r>
            <a:br>
              <a:rPr lang="fr-FR" dirty="0" smtClean="0">
                <a:latin typeface="Arial Narrow" panose="020B0606020202030204" pitchFamily="34" charset="0"/>
              </a:rPr>
            </a:br>
            <a:r>
              <a:rPr lang="fr-FR" dirty="0" smtClean="0">
                <a:latin typeface="Arial Narrow" panose="020B0606020202030204" pitchFamily="34" charset="0"/>
              </a:rPr>
              <a:t>Revenir sur chaque fonction pure, atomique, générique et composable obtenue pour établir si sa place est justifiée dans ce fichier ou si elle doit être externalisée</a:t>
            </a:r>
          </a:p>
          <a:p>
            <a:pPr lvl="1"/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137</a:t>
            </a:fld>
            <a:endParaRPr lang="fr-FR" dirty="0"/>
          </a:p>
        </p:txBody>
      </p:sp>
      <p:pic>
        <p:nvPicPr>
          <p:cNvPr id="1026" name="Picture 2" descr="Résultat de recherche d'images pour &quot;clipart livre recettes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1628800"/>
            <a:ext cx="1243092" cy="123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1331640" y="6167044"/>
            <a:ext cx="7704856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i="1" dirty="0" smtClean="0">
                <a:cs typeface="Consolas" panose="020B0609020204030204" pitchFamily="49" charset="0"/>
              </a:rPr>
              <a:t>Avec le temps, vous pourrez vous composer une « </a:t>
            </a:r>
            <a:r>
              <a:rPr lang="fr-FR" i="1" dirty="0" err="1" smtClean="0">
                <a:cs typeface="Consolas" panose="020B0609020204030204" pitchFamily="49" charset="0"/>
              </a:rPr>
              <a:t>functional</a:t>
            </a:r>
            <a:r>
              <a:rPr lang="fr-FR" i="1" dirty="0" smtClean="0">
                <a:cs typeface="Consolas" panose="020B0609020204030204" pitchFamily="49" charset="0"/>
              </a:rPr>
              <a:t> </a:t>
            </a:r>
            <a:r>
              <a:rPr lang="fr-FR" i="1" dirty="0" err="1" smtClean="0">
                <a:cs typeface="Consolas" panose="020B0609020204030204" pitchFamily="49" charset="0"/>
              </a:rPr>
              <a:t>toolbox</a:t>
            </a:r>
            <a:r>
              <a:rPr lang="fr-FR" i="1" dirty="0" smtClean="0">
                <a:cs typeface="Consolas" panose="020B0609020204030204" pitchFamily="49" charset="0"/>
              </a:rPr>
              <a:t> » ,</a:t>
            </a:r>
            <a:br>
              <a:rPr lang="fr-FR" i="1" dirty="0" smtClean="0">
                <a:cs typeface="Consolas" panose="020B0609020204030204" pitchFamily="49" charset="0"/>
              </a:rPr>
            </a:br>
            <a:r>
              <a:rPr lang="fr-FR" i="1" dirty="0" smtClean="0">
                <a:cs typeface="Consolas" panose="020B0609020204030204" pitchFamily="49" charset="0"/>
              </a:rPr>
              <a:t>votre livre de recettes réutilisables dans vos différents projets</a:t>
            </a:r>
            <a:endParaRPr lang="fr-FR" i="1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34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Au-delà du JS</a:t>
            </a:r>
            <a:endParaRPr lang="fr-FR" cap="none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D62F9-0BE4-42A7-AEA8-AECC42331A1B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138</a:t>
            </a:fld>
            <a:endParaRPr lang="fr-FR" dirty="0"/>
          </a:p>
        </p:txBody>
      </p:sp>
      <p:sp>
        <p:nvSpPr>
          <p:cNvPr id="8" name="Sous-titr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Mise à niveau ES2016 et +</a:t>
            </a:r>
          </a:p>
        </p:txBody>
      </p:sp>
    </p:spTree>
    <p:extLst>
      <p:ext uri="{BB962C8B-B14F-4D97-AF65-F5344CB8AC3E}">
        <p14:creationId xmlns:p14="http://schemas.microsoft.com/office/powerpoint/2010/main" val="419366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Releases annuelles d’</a:t>
            </a:r>
            <a:r>
              <a:rPr lang="fr-FR" dirty="0" err="1" smtClean="0"/>
              <a:t>ECMAScript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ES2016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416152"/>
          </a:xfrm>
        </p:spPr>
        <p:txBody>
          <a:bodyPr/>
          <a:lstStyle/>
          <a:p>
            <a:pPr marL="0" indent="0">
              <a:spcBef>
                <a:spcPts val="1800"/>
              </a:spcBef>
              <a:buNone/>
            </a:pPr>
            <a:r>
              <a:rPr lang="fr-FR" dirty="0" smtClean="0"/>
              <a:t>2 nouvelles </a:t>
            </a:r>
            <a:r>
              <a:rPr lang="fr-FR" dirty="0" err="1" smtClean="0"/>
              <a:t>features</a:t>
            </a:r>
            <a:r>
              <a:rPr lang="fr-FR" dirty="0" smtClean="0"/>
              <a:t> :</a:t>
            </a:r>
          </a:p>
          <a:p>
            <a:pPr lvl="1">
              <a:spcBef>
                <a:spcPts val="1800"/>
              </a:spcBef>
            </a:pPr>
            <a:r>
              <a:rPr lang="fr-FR" dirty="0" err="1" smtClean="0"/>
              <a:t>Array.prototype.includes</a:t>
            </a:r>
            <a:r>
              <a:rPr lang="fr-FR" dirty="0" smtClean="0"/>
              <a:t> </a:t>
            </a:r>
            <a:br>
              <a:rPr lang="fr-FR" dirty="0" smtClean="0"/>
            </a:b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[1,2,3].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includes</a:t>
            </a: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(2) === 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fr-F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1800"/>
              </a:spcBef>
            </a:pPr>
            <a:r>
              <a:rPr lang="fr-FR" dirty="0" smtClean="0"/>
              <a:t>Opérateur puissance</a:t>
            </a:r>
            <a:br>
              <a:rPr lang="fr-FR" dirty="0" smtClean="0"/>
            </a:b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3**2 === 9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931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Une réintroduction à JS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Exos 1 à </a:t>
            </a:r>
            <a:r>
              <a:rPr lang="fr-FR" dirty="0"/>
              <a:t>6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53A5-69BC-4513-9004-6ED4EC9F3CD5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416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Releases annuelles d’</a:t>
            </a:r>
            <a:r>
              <a:rPr lang="fr-FR" dirty="0" err="1" smtClean="0"/>
              <a:t>ECMAScript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ES2017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416152"/>
          </a:xfrm>
        </p:spPr>
        <p:txBody>
          <a:bodyPr/>
          <a:lstStyle/>
          <a:p>
            <a:pPr marL="0" indent="0">
              <a:spcBef>
                <a:spcPts val="1800"/>
              </a:spcBef>
              <a:buNone/>
            </a:pPr>
            <a:r>
              <a:rPr lang="fr-FR" dirty="0" smtClean="0"/>
              <a:t>5 </a:t>
            </a:r>
            <a:r>
              <a:rPr lang="fr-FR" dirty="0" err="1" smtClean="0"/>
              <a:t>features</a:t>
            </a:r>
            <a:r>
              <a:rPr lang="fr-FR" dirty="0" smtClean="0"/>
              <a:t> principales :</a:t>
            </a:r>
          </a:p>
          <a:p>
            <a:pPr>
              <a:spcBef>
                <a:spcPts val="1800"/>
              </a:spcBef>
            </a:pPr>
            <a:r>
              <a:rPr lang="fr-FR" sz="2000" dirty="0" err="1" smtClean="0">
                <a:cs typeface="Courier New" panose="02070309020205020404" pitchFamily="49" charset="0"/>
              </a:rPr>
              <a:t>Object.values</a:t>
            </a:r>
            <a:endParaRPr lang="fr-FR" sz="2000" dirty="0" smtClean="0">
              <a:cs typeface="Courier New" panose="02070309020205020404" pitchFamily="49" charset="0"/>
            </a:endParaRPr>
          </a:p>
          <a:p>
            <a:pPr>
              <a:spcBef>
                <a:spcPts val="1800"/>
              </a:spcBef>
            </a:pPr>
            <a:r>
              <a:rPr lang="fr-FR" sz="2000" dirty="0" err="1" smtClean="0">
                <a:cs typeface="Courier New" panose="02070309020205020404" pitchFamily="49" charset="0"/>
              </a:rPr>
              <a:t>Object.entries</a:t>
            </a:r>
            <a:endParaRPr lang="fr-FR" sz="2000" dirty="0" smtClean="0">
              <a:cs typeface="Courier New" panose="02070309020205020404" pitchFamily="49" charset="0"/>
            </a:endParaRPr>
          </a:p>
          <a:p>
            <a:pPr>
              <a:spcBef>
                <a:spcPts val="1800"/>
              </a:spcBef>
            </a:pPr>
            <a:r>
              <a:rPr lang="fr-FR" sz="2000" dirty="0" err="1" smtClean="0"/>
              <a:t>Object.getOwnPropertyDescriptors</a:t>
            </a:r>
            <a:endParaRPr lang="fr-FR" sz="2000" dirty="0" smtClean="0"/>
          </a:p>
          <a:p>
            <a:pPr>
              <a:spcBef>
                <a:spcPts val="1800"/>
              </a:spcBef>
            </a:pPr>
            <a:r>
              <a:rPr lang="fr-FR" sz="2000" dirty="0" smtClean="0"/>
              <a:t>String </a:t>
            </a:r>
            <a:r>
              <a:rPr lang="fr-FR" sz="2000" dirty="0" err="1" smtClean="0"/>
              <a:t>padding</a:t>
            </a:r>
            <a:endParaRPr lang="fr-FR" sz="2000" dirty="0" smtClean="0"/>
          </a:p>
          <a:p>
            <a:pPr>
              <a:spcBef>
                <a:spcPts val="1800"/>
              </a:spcBef>
            </a:pPr>
            <a:r>
              <a:rPr lang="fr-FR" sz="2000" dirty="0" err="1" smtClean="0"/>
              <a:t>Async</a:t>
            </a:r>
            <a:r>
              <a:rPr lang="fr-FR" sz="2000" dirty="0" smtClean="0"/>
              <a:t>/</a:t>
            </a:r>
            <a:r>
              <a:rPr lang="fr-FR" sz="2000" dirty="0" err="1" smtClean="0"/>
              <a:t>await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000" i="1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fr-FR" sz="2000" i="1" dirty="0" err="1" smtClean="0">
                <a:solidFill>
                  <a:schemeClr val="bg1">
                    <a:lumMod val="50000"/>
                  </a:schemeClr>
                </a:solidFill>
              </a:rPr>
              <a:t>cf</a:t>
            </a:r>
            <a:r>
              <a:rPr lang="fr-FR" sz="2000" i="1" dirty="0" smtClean="0">
                <a:solidFill>
                  <a:schemeClr val="bg1">
                    <a:lumMod val="50000"/>
                  </a:schemeClr>
                </a:solidFill>
              </a:rPr>
              <a:t> section dédiée)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140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1" y="1844824"/>
            <a:ext cx="4263309" cy="608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1" y="2780928"/>
            <a:ext cx="4165292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1" y="5373216"/>
            <a:ext cx="2591172" cy="1187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044" y="4293096"/>
            <a:ext cx="5438279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770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Releases annuelles d’</a:t>
            </a:r>
            <a:r>
              <a:rPr lang="fr-FR" dirty="0" err="1" smtClean="0"/>
              <a:t>ECMAScript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ES2018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416152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fr-FR" sz="2000" dirty="0" err="1" smtClean="0">
                <a:cs typeface="Courier New" panose="02070309020205020404" pitchFamily="49" charset="0"/>
              </a:rPr>
              <a:t>RegExp</a:t>
            </a:r>
            <a:r>
              <a:rPr lang="fr-FR" sz="2000" dirty="0" smtClean="0">
                <a:cs typeface="Courier New" panose="02070309020205020404" pitchFamily="49" charset="0"/>
              </a:rPr>
              <a:t> </a:t>
            </a:r>
            <a:r>
              <a:rPr lang="fr-FR" sz="2000" dirty="0" err="1" smtClean="0">
                <a:cs typeface="Courier New" panose="02070309020205020404" pitchFamily="49" charset="0"/>
              </a:rPr>
              <a:t>improvements</a:t>
            </a:r>
            <a:endParaRPr lang="fr-FR" sz="2000" dirty="0" smtClean="0">
              <a:cs typeface="Courier New" panose="02070309020205020404" pitchFamily="49" charset="0"/>
            </a:endParaRPr>
          </a:p>
          <a:p>
            <a:pPr>
              <a:spcBef>
                <a:spcPts val="1800"/>
              </a:spcBef>
            </a:pPr>
            <a:r>
              <a:rPr lang="fr-FR" sz="2000" dirty="0" err="1" smtClean="0">
                <a:cs typeface="Courier New" panose="02070309020205020404" pitchFamily="49" charset="0"/>
              </a:rPr>
              <a:t>promise.finally</a:t>
            </a:r>
            <a:endParaRPr lang="fr-FR" sz="2000" dirty="0" smtClean="0">
              <a:cs typeface="Courier New" panose="02070309020205020404" pitchFamily="49" charset="0"/>
            </a:endParaRPr>
          </a:p>
          <a:p>
            <a:pPr>
              <a:spcBef>
                <a:spcPts val="1800"/>
              </a:spcBef>
            </a:pPr>
            <a:r>
              <a:rPr lang="fr-FR" sz="2000" dirty="0" err="1">
                <a:cs typeface="Courier New" panose="02070309020205020404" pitchFamily="49" charset="0"/>
              </a:rPr>
              <a:t>SharedArrayBuffer</a:t>
            </a:r>
            <a:r>
              <a:rPr lang="fr-FR" sz="2000" dirty="0">
                <a:cs typeface="Courier New" panose="02070309020205020404" pitchFamily="49" charset="0"/>
              </a:rPr>
              <a:t>: </a:t>
            </a:r>
            <a:r>
              <a:rPr lang="fr-FR" sz="2000" dirty="0" err="1">
                <a:cs typeface="Courier New" panose="02070309020205020404" pitchFamily="49" charset="0"/>
              </a:rPr>
              <a:t>advanced</a:t>
            </a:r>
            <a:r>
              <a:rPr lang="fr-FR" sz="2000" dirty="0">
                <a:cs typeface="Courier New" panose="02070309020205020404" pitchFamily="49" charset="0"/>
              </a:rPr>
              <a:t> RAM management</a:t>
            </a:r>
          </a:p>
          <a:p>
            <a:pPr>
              <a:spcBef>
                <a:spcPts val="1800"/>
              </a:spcBef>
            </a:pPr>
            <a:r>
              <a:rPr lang="fr-FR" sz="2000" dirty="0" err="1" smtClean="0">
                <a:cs typeface="Courier New" panose="02070309020205020404" pitchFamily="49" charset="0"/>
              </a:rPr>
              <a:t>Async</a:t>
            </a:r>
            <a:r>
              <a:rPr lang="fr-FR" sz="2000" dirty="0" smtClean="0">
                <a:cs typeface="Courier New" panose="02070309020205020404" pitchFamily="49" charset="0"/>
              </a:rPr>
              <a:t> </a:t>
            </a:r>
            <a:r>
              <a:rPr lang="fr-FR" sz="2000" dirty="0" err="1" smtClean="0">
                <a:cs typeface="Courier New" panose="02070309020205020404" pitchFamily="49" charset="0"/>
              </a:rPr>
              <a:t>iteration</a:t>
            </a:r>
            <a:r>
              <a:rPr lang="fr-FR" sz="2000" dirty="0" smtClean="0">
                <a:cs typeface="Courier New" panose="02070309020205020404" pitchFamily="49" charset="0"/>
              </a:rPr>
              <a:t> (« for-</a:t>
            </a:r>
            <a:r>
              <a:rPr lang="fr-FR" sz="2000" dirty="0" err="1" smtClean="0">
                <a:cs typeface="Courier New" panose="02070309020205020404" pitchFamily="49" charset="0"/>
              </a:rPr>
              <a:t>await</a:t>
            </a:r>
            <a:r>
              <a:rPr lang="fr-FR" sz="2000" dirty="0" smtClean="0">
                <a:cs typeface="Courier New" panose="02070309020205020404" pitchFamily="49" charset="0"/>
              </a:rPr>
              <a:t>-of »)</a:t>
            </a:r>
          </a:p>
          <a:p>
            <a:pPr>
              <a:spcBef>
                <a:spcPts val="1800"/>
              </a:spcBef>
            </a:pPr>
            <a:r>
              <a:rPr lang="fr-FR" sz="2000" dirty="0" err="1" smtClean="0">
                <a:cs typeface="Courier New" panose="02070309020205020404" pitchFamily="49" charset="0"/>
              </a:rPr>
              <a:t>Spread</a:t>
            </a:r>
            <a:r>
              <a:rPr lang="fr-FR" sz="2000" dirty="0" smtClean="0">
                <a:cs typeface="Courier New" panose="02070309020205020404" pitchFamily="49" charset="0"/>
              </a:rPr>
              <a:t>/</a:t>
            </a:r>
            <a:r>
              <a:rPr lang="fr-FR" sz="2000" dirty="0" err="1" smtClean="0">
                <a:cs typeface="Courier New" panose="02070309020205020404" pitchFamily="49" charset="0"/>
              </a:rPr>
              <a:t>rest</a:t>
            </a:r>
            <a:r>
              <a:rPr lang="fr-FR" sz="2000" dirty="0" smtClean="0">
                <a:cs typeface="Courier New" panose="02070309020205020404" pitchFamily="49" charset="0"/>
              </a:rPr>
              <a:t> on </a:t>
            </a:r>
            <a:r>
              <a:rPr lang="fr-FR" sz="2000" dirty="0" err="1" smtClean="0">
                <a:cs typeface="Courier New" panose="02070309020205020404" pitchFamily="49" charset="0"/>
              </a:rPr>
              <a:t>object</a:t>
            </a:r>
            <a:r>
              <a:rPr lang="fr-FR" sz="2000" dirty="0" smtClean="0">
                <a:cs typeface="Courier New" panose="02070309020205020404" pitchFamily="49" charset="0"/>
              </a:rPr>
              <a:t> </a:t>
            </a:r>
            <a:r>
              <a:rPr lang="fr-FR" sz="2000" dirty="0" err="1" smtClean="0">
                <a:cs typeface="Courier New" panose="02070309020205020404" pitchFamily="49" charset="0"/>
              </a:rPr>
              <a:t>properties</a:t>
            </a:r>
            <a:r>
              <a:rPr lang="fr-FR" sz="2000" dirty="0" smtClean="0">
                <a:cs typeface="Courier New" panose="02070309020205020404" pitchFamily="49" charset="0"/>
              </a:rPr>
              <a:t> :</a:t>
            </a:r>
            <a:endParaRPr lang="fr-FR" sz="2000" dirty="0">
              <a:cs typeface="Courier New" panose="020703090202050204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141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869160"/>
            <a:ext cx="6696744" cy="861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3" y="6021288"/>
            <a:ext cx="4824536" cy="63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097" y="1844824"/>
            <a:ext cx="4853399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069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Releases annuelles d’</a:t>
            </a:r>
            <a:r>
              <a:rPr lang="fr-FR" dirty="0" err="1" smtClean="0"/>
              <a:t>ECMAScript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ES2019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416152"/>
          </a:xfrm>
        </p:spPr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fr-FR" dirty="0" smtClean="0"/>
              <a:t>4 </a:t>
            </a:r>
            <a:r>
              <a:rPr lang="fr-FR" dirty="0" err="1" smtClean="0"/>
              <a:t>features</a:t>
            </a:r>
            <a:r>
              <a:rPr lang="fr-FR" dirty="0" smtClean="0"/>
              <a:t> principales:</a:t>
            </a:r>
          </a:p>
          <a:p>
            <a:pPr>
              <a:spcBef>
                <a:spcPts val="1800"/>
              </a:spcBef>
            </a:pPr>
            <a:r>
              <a:rPr lang="fr-FR" dirty="0" err="1" smtClean="0"/>
              <a:t>array.flat</a:t>
            </a:r>
            <a:r>
              <a:rPr lang="fr-FR" dirty="0" smtClean="0"/>
              <a:t>()</a:t>
            </a:r>
          </a:p>
          <a:p>
            <a:pPr>
              <a:spcBef>
                <a:spcPts val="1800"/>
              </a:spcBef>
            </a:pPr>
            <a:r>
              <a:rPr lang="fr-FR" dirty="0" err="1" smtClean="0"/>
              <a:t>array.flatMap</a:t>
            </a:r>
            <a:endParaRPr lang="fr-FR" dirty="0" smtClean="0"/>
          </a:p>
          <a:p>
            <a:pPr>
              <a:spcBef>
                <a:spcPts val="1800"/>
              </a:spcBef>
            </a:pPr>
            <a:r>
              <a:rPr lang="fr-FR" dirty="0" err="1" smtClean="0"/>
              <a:t>Object.fromEntries</a:t>
            </a:r>
            <a:endParaRPr lang="fr-FR" dirty="0" smtClean="0"/>
          </a:p>
          <a:p>
            <a:pPr>
              <a:spcBef>
                <a:spcPts val="1800"/>
              </a:spcBef>
            </a:pPr>
            <a:r>
              <a:rPr lang="fr-FR" dirty="0" err="1" smtClean="0"/>
              <a:t>string.trimStart</a:t>
            </a:r>
            <a:r>
              <a:rPr lang="fr-FR" dirty="0" smtClean="0"/>
              <a:t>/</a:t>
            </a:r>
            <a:r>
              <a:rPr lang="fr-FR" dirty="0" err="1" smtClean="0"/>
              <a:t>trimEnd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142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412776"/>
            <a:ext cx="3269694" cy="1726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667" y="3429000"/>
            <a:ext cx="3188757" cy="572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853" y="4365104"/>
            <a:ext cx="4628381" cy="491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229200"/>
            <a:ext cx="2585269" cy="1088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361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Releases annuelles d’</a:t>
            </a:r>
            <a:r>
              <a:rPr lang="fr-FR" dirty="0" err="1" smtClean="0"/>
              <a:t>ECMAScript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ES2020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416152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fr-FR" sz="2000" dirty="0" err="1" smtClean="0"/>
              <a:t>Private</a:t>
            </a:r>
            <a:r>
              <a:rPr lang="fr-FR" sz="2000" dirty="0" smtClean="0"/>
              <a:t> class </a:t>
            </a:r>
            <a:r>
              <a:rPr lang="fr-FR" sz="2000" dirty="0" err="1" smtClean="0"/>
              <a:t>fields</a:t>
            </a:r>
            <a:endParaRPr lang="fr-FR" sz="2000" dirty="0" smtClean="0"/>
          </a:p>
          <a:p>
            <a:pPr>
              <a:spcBef>
                <a:spcPts val="1800"/>
              </a:spcBef>
            </a:pPr>
            <a:r>
              <a:rPr lang="fr-FR" sz="2000" dirty="0" err="1" smtClean="0"/>
              <a:t>Promise.allSettled</a:t>
            </a:r>
            <a:endParaRPr lang="fr-FR" sz="2000" dirty="0" smtClean="0"/>
          </a:p>
          <a:p>
            <a:pPr>
              <a:spcBef>
                <a:spcPts val="1800"/>
              </a:spcBef>
            </a:pPr>
            <a:r>
              <a:rPr lang="fr-FR" sz="2000" dirty="0" err="1" smtClean="0"/>
              <a:t>Nullish</a:t>
            </a:r>
            <a:r>
              <a:rPr lang="fr-FR" sz="2000" dirty="0" smtClean="0"/>
              <a:t> </a:t>
            </a:r>
            <a:r>
              <a:rPr lang="fr-FR" sz="2000" dirty="0" err="1" smtClean="0"/>
              <a:t>Operator</a:t>
            </a:r>
            <a:r>
              <a:rPr lang="fr-FR" sz="2000" dirty="0" smtClean="0"/>
              <a:t> </a:t>
            </a:r>
            <a:r>
              <a:rPr lang="fr-FR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  <a:p>
            <a:pPr>
              <a:spcBef>
                <a:spcPts val="1800"/>
              </a:spcBef>
            </a:pPr>
            <a:r>
              <a:rPr lang="fr-FR" sz="2000" dirty="0" err="1" smtClean="0"/>
              <a:t>Optional</a:t>
            </a:r>
            <a:r>
              <a:rPr lang="fr-FR" sz="2000" dirty="0" smtClean="0"/>
              <a:t> </a:t>
            </a:r>
            <a:r>
              <a:rPr lang="fr-FR" sz="2000" dirty="0" err="1" smtClean="0"/>
              <a:t>chaining</a:t>
            </a:r>
            <a:r>
              <a:rPr lang="fr-FR" sz="2000" dirty="0" smtClean="0"/>
              <a:t> </a:t>
            </a:r>
            <a:r>
              <a:rPr lang="fr-FR" sz="2000" dirty="0" err="1" smtClean="0"/>
              <a:t>operator</a:t>
            </a:r>
            <a:r>
              <a:rPr lang="fr-FR" sz="2000" dirty="0" smtClean="0"/>
              <a:t> </a:t>
            </a:r>
            <a:r>
              <a:rPr lang="fr-FR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?.</a:t>
            </a:r>
          </a:p>
          <a:p>
            <a:pPr>
              <a:spcBef>
                <a:spcPts val="1800"/>
              </a:spcBef>
            </a:pPr>
            <a:r>
              <a:rPr lang="fr-FR" sz="2000" dirty="0" err="1" smtClean="0"/>
              <a:t>BigInt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1800"/>
              </a:spcBef>
            </a:pPr>
            <a:r>
              <a:rPr lang="fr-FR" sz="2000" dirty="0" err="1" smtClean="0">
                <a:cs typeface="Courier New" panose="02070309020205020404" pitchFamily="49" charset="0"/>
              </a:rPr>
              <a:t>Dynamic</a:t>
            </a:r>
            <a:r>
              <a:rPr lang="fr-FR" sz="2000" dirty="0" smtClean="0">
                <a:cs typeface="Courier New" panose="02070309020205020404" pitchFamily="49" charset="0"/>
              </a:rPr>
              <a:t> module import</a:t>
            </a:r>
            <a:endParaRPr lang="fr-FR" sz="2000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143</a:t>
            </a:fld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675" y="1291562"/>
            <a:ext cx="4401773" cy="9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155658"/>
            <a:ext cx="4084679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796" y="3356992"/>
            <a:ext cx="2411867" cy="1211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797152"/>
            <a:ext cx="2196090" cy="1609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327948"/>
            <a:ext cx="3542332" cy="548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338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err="1" smtClean="0"/>
              <a:t>Transpilation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Avec Babel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53A5-69BC-4513-9004-6ED4EC9F3CD5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173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La nécessité d’une </a:t>
            </a:r>
            <a:r>
              <a:rPr lang="fr-FR" dirty="0" err="1" smtClean="0"/>
              <a:t>transpilation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Transpileur</a:t>
            </a:r>
            <a:r>
              <a:rPr lang="fr-FR" dirty="0" smtClean="0"/>
              <a:t> = compilateur source à source opérant sur deux langages avec le même niveau d’abstraction</a:t>
            </a:r>
          </a:p>
          <a:p>
            <a:endParaRPr lang="fr-FR" dirty="0"/>
          </a:p>
          <a:p>
            <a:r>
              <a:rPr lang="fr-FR" u="sng" dirty="0" smtClean="0"/>
              <a:t>Objectif</a:t>
            </a:r>
            <a:r>
              <a:rPr lang="fr-FR" dirty="0" smtClean="0"/>
              <a:t>: réécrire le</a:t>
            </a:r>
            <a:br>
              <a:rPr lang="fr-FR" dirty="0" smtClean="0"/>
            </a:br>
            <a:r>
              <a:rPr lang="fr-FR" dirty="0" smtClean="0"/>
              <a:t>code JavaScript dans </a:t>
            </a:r>
            <a:br>
              <a:rPr lang="fr-FR" dirty="0" smtClean="0"/>
            </a:br>
            <a:r>
              <a:rPr lang="fr-FR" dirty="0" smtClean="0"/>
              <a:t>une version plus</a:t>
            </a:r>
            <a:br>
              <a:rPr lang="fr-FR" dirty="0" smtClean="0"/>
            </a:br>
            <a:r>
              <a:rPr lang="fr-FR" dirty="0" smtClean="0"/>
              <a:t>ancienne pour étendre </a:t>
            </a:r>
            <a:br>
              <a:rPr lang="fr-FR" dirty="0" smtClean="0"/>
            </a:br>
            <a:r>
              <a:rPr lang="fr-FR" dirty="0" smtClean="0"/>
              <a:t>le support navigateur.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145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706" y="2811163"/>
            <a:ext cx="4731538" cy="401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4139952" y="3140967"/>
            <a:ext cx="648072" cy="3513957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241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Babel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 </a:t>
            </a:r>
            <a:r>
              <a:rPr lang="fr-FR" dirty="0" err="1" smtClean="0"/>
              <a:t>transpileur</a:t>
            </a:r>
            <a:r>
              <a:rPr lang="fr-FR" dirty="0" smtClean="0"/>
              <a:t> le plus populaire, initialement appelé 6to5</a:t>
            </a:r>
          </a:p>
          <a:p>
            <a:r>
              <a:rPr lang="fr-FR" dirty="0" smtClean="0"/>
              <a:t>Exemple de </a:t>
            </a:r>
            <a:r>
              <a:rPr lang="fr-FR" dirty="0" err="1" smtClean="0"/>
              <a:t>transpilations</a:t>
            </a:r>
            <a:r>
              <a:rPr lang="fr-FR" dirty="0" smtClean="0"/>
              <a:t> vers ES5: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  <a:p>
            <a:r>
              <a:rPr lang="fr-FR" dirty="0" smtClean="0"/>
              <a:t>Un plugin Babel existe pour chaque proposition du TC39</a:t>
            </a:r>
          </a:p>
          <a:p>
            <a:r>
              <a:rPr lang="fr-FR" dirty="0" smtClean="0"/>
              <a:t>Des </a:t>
            </a:r>
            <a:r>
              <a:rPr lang="fr-FR" dirty="0" err="1" smtClean="0"/>
              <a:t>presets</a:t>
            </a:r>
            <a:r>
              <a:rPr lang="fr-FR" dirty="0" smtClean="0"/>
              <a:t> de plugins existent pour chaque version d’ES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146</a:t>
            </a:fld>
            <a:endParaRPr lang="fr-FR" dirty="0"/>
          </a:p>
        </p:txBody>
      </p:sp>
      <p:sp>
        <p:nvSpPr>
          <p:cNvPr id="7" name="AutoShape 5" descr="Babe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AutoShape 7" descr="Babe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9" descr="RÃ©sultat de recherche d'images pour &quot;babel logo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AutoShape 2" descr="Babel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684" y="320960"/>
            <a:ext cx="28575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2636912"/>
            <a:ext cx="86487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76" y="3712773"/>
            <a:ext cx="872490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478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5 étapes pour une proposition du TC39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0: </a:t>
            </a:r>
            <a:r>
              <a:rPr lang="fr-FR" dirty="0" err="1" smtClean="0"/>
              <a:t>Strawman</a:t>
            </a:r>
            <a:r>
              <a:rPr lang="fr-FR" dirty="0" smtClean="0"/>
              <a:t> – </a:t>
            </a:r>
            <a:r>
              <a:rPr lang="fr-FR" sz="2000" dirty="0" smtClean="0"/>
              <a:t>suggestion d’un besoin, appel à idées</a:t>
            </a:r>
          </a:p>
          <a:p>
            <a:r>
              <a:rPr lang="fr-FR" dirty="0" smtClean="0"/>
              <a:t>1: </a:t>
            </a:r>
            <a:r>
              <a:rPr lang="fr-FR" dirty="0" err="1" smtClean="0"/>
              <a:t>Proposal</a:t>
            </a:r>
            <a:r>
              <a:rPr lang="fr-FR" dirty="0" smtClean="0"/>
              <a:t> – </a:t>
            </a:r>
            <a:r>
              <a:rPr lang="fr-FR" sz="2000" dirty="0" smtClean="0"/>
              <a:t>ébauche de solution, premiers </a:t>
            </a:r>
            <a:r>
              <a:rPr lang="fr-FR" sz="2000" dirty="0" err="1" smtClean="0"/>
              <a:t>polyfills</a:t>
            </a:r>
            <a:r>
              <a:rPr lang="fr-FR" sz="2000" dirty="0" smtClean="0"/>
              <a:t>/démos</a:t>
            </a:r>
          </a:p>
          <a:p>
            <a:r>
              <a:rPr lang="fr-FR" dirty="0" smtClean="0"/>
              <a:t>2: </a:t>
            </a:r>
            <a:r>
              <a:rPr lang="fr-FR" dirty="0" err="1" smtClean="0"/>
              <a:t>Draft</a:t>
            </a:r>
            <a:r>
              <a:rPr lang="fr-FR" dirty="0" smtClean="0"/>
              <a:t> – </a:t>
            </a:r>
            <a:r>
              <a:rPr lang="fr-FR" sz="2000" dirty="0" smtClean="0"/>
              <a:t>décrit précisément la syntaxe/API</a:t>
            </a:r>
          </a:p>
          <a:p>
            <a:r>
              <a:rPr lang="fr-FR" dirty="0" smtClean="0"/>
              <a:t>3: Candidate </a:t>
            </a:r>
            <a:r>
              <a:rPr lang="fr-FR" dirty="0"/>
              <a:t>– </a:t>
            </a:r>
            <a:r>
              <a:rPr lang="fr-FR" sz="2000" dirty="0" smtClean="0"/>
              <a:t>signé par tout le comité, appel à implémentations</a:t>
            </a:r>
          </a:p>
          <a:p>
            <a:r>
              <a:rPr lang="fr-FR" dirty="0" smtClean="0"/>
              <a:t>4: </a:t>
            </a:r>
            <a:r>
              <a:rPr lang="fr-FR" dirty="0" err="1" smtClean="0"/>
              <a:t>Finished</a:t>
            </a:r>
            <a:r>
              <a:rPr lang="fr-FR" dirty="0" smtClean="0"/>
              <a:t> </a:t>
            </a:r>
            <a:r>
              <a:rPr lang="fr-FR" dirty="0"/>
              <a:t>– </a:t>
            </a:r>
            <a:r>
              <a:rPr lang="fr-FR" sz="2000" dirty="0" smtClean="0"/>
              <a:t>prêt pour être inclus dans la prochaine version d’ES</a:t>
            </a:r>
            <a:endParaRPr lang="fr-FR" sz="2000" dirty="0"/>
          </a:p>
          <a:p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147</a:t>
            </a:fld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4860032" y="1988840"/>
            <a:ext cx="3168352" cy="575496"/>
          </a:xfrm>
          <a:prstGeom prst="ellipse">
            <a:avLst/>
          </a:prstGeom>
          <a:solidFill>
            <a:srgbClr val="FFFF00">
              <a:alpha val="22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>
            <a:stCxn id="7" idx="4"/>
            <a:endCxn id="10" idx="0"/>
          </p:cNvCxnSpPr>
          <p:nvPr/>
        </p:nvCxnSpPr>
        <p:spPr>
          <a:xfrm flipH="1">
            <a:off x="4608004" y="2564336"/>
            <a:ext cx="1836204" cy="18007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899592" y="4365104"/>
            <a:ext cx="7416824" cy="215710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fr-FR" dirty="0" smtClean="0"/>
              <a:t>= premiers plugins Babel</a:t>
            </a:r>
          </a:p>
          <a:p>
            <a:endParaRPr lang="fr-FR" dirty="0"/>
          </a:p>
          <a:p>
            <a:r>
              <a:rPr lang="fr-FR" dirty="0" smtClean="0"/>
              <a:t>Presque toutes les propositions du TC39 sont utilisables par les développeurs sans attendre leur standardisation.</a:t>
            </a:r>
          </a:p>
          <a:p>
            <a:r>
              <a:rPr lang="fr-FR" dirty="0" smtClean="0"/>
              <a:t>Une aubaine mais aussi un facteur de risque.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b="1" u="sng" dirty="0" smtClean="0"/>
              <a:t>Recommandé</a:t>
            </a:r>
            <a:r>
              <a:rPr lang="fr-FR" dirty="0" smtClean="0"/>
              <a:t>: attendre au mois le stage </a:t>
            </a:r>
            <a:r>
              <a:rPr lang="fr-FR" b="1" dirty="0" smtClean="0"/>
              <a:t>3</a:t>
            </a:r>
            <a:r>
              <a:rPr lang="fr-FR" dirty="0" smtClean="0"/>
              <a:t> pour utiliser en projet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252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@</a:t>
            </a:r>
            <a:r>
              <a:rPr lang="fr-FR" dirty="0" err="1" smtClean="0"/>
              <a:t>babel</a:t>
            </a:r>
            <a:r>
              <a:rPr lang="fr-FR" dirty="0" smtClean="0"/>
              <a:t>/</a:t>
            </a:r>
            <a:r>
              <a:rPr lang="fr-FR" dirty="0" err="1" smtClean="0"/>
              <a:t>preset-env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Applique uniquement les transformations requises selon le panel de navigateurs </a:t>
            </a:r>
            <a:r>
              <a:rPr lang="fr-FR" dirty="0"/>
              <a:t>à supporter: </a:t>
            </a:r>
            <a:r>
              <a:rPr lang="fr-FR" dirty="0">
                <a:hlinkClick r:id="rId2"/>
              </a:rPr>
              <a:t>http://browserl.ist/</a:t>
            </a:r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i="1" dirty="0" err="1" smtClean="0">
                <a:cs typeface="Consolas" panose="020B0609020204030204" pitchFamily="49" charset="0"/>
              </a:rPr>
              <a:t>package.json</a:t>
            </a:r>
            <a:r>
              <a:rPr lang="fr-FR" i="1" dirty="0" smtClean="0">
                <a:cs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browserslist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": "&gt;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1%, 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not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dead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u="sng" dirty="0" smtClean="0"/>
              <a:t>Exemples de </a:t>
            </a:r>
            <a:r>
              <a:rPr lang="fr-FR" u="sng" dirty="0" err="1" smtClean="0"/>
              <a:t>queries</a:t>
            </a:r>
            <a:r>
              <a:rPr lang="fr-FR" u="sng" dirty="0" smtClean="0"/>
              <a:t> </a:t>
            </a:r>
            <a:r>
              <a:rPr lang="fr-FR" u="sng" dirty="0" err="1" smtClean="0"/>
              <a:t>browserslist</a:t>
            </a:r>
            <a:r>
              <a:rPr lang="fr-FR" u="sng" dirty="0" smtClean="0"/>
              <a:t>:</a:t>
            </a:r>
          </a:p>
          <a:p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ie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6-8, Firefox &gt;= 30, last 5 Chrome versions </a:t>
            </a:r>
          </a:p>
          <a:p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cover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95% in US,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cover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99% in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stats</a:t>
            </a:r>
            <a:endParaRPr lang="fr-FR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browserslist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-config-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worldline</a:t>
            </a:r>
            <a:endParaRPr lang="fr-F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efaults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(&gt; 0.5%, last 2 versions, Firefox ESR, not dead)</a:t>
            </a:r>
            <a:endParaRPr lang="fr-FR" sz="2000" dirty="0" smtClean="0">
              <a:solidFill>
                <a:schemeClr val="bg1">
                  <a:lumMod val="50000"/>
                </a:schemeClr>
              </a:solidFill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148</a:t>
            </a:fld>
            <a:endParaRPr lang="fr-FR" dirty="0"/>
          </a:p>
        </p:txBody>
      </p:sp>
      <p:sp>
        <p:nvSpPr>
          <p:cNvPr id="7" name="AutoShape 5" descr="Babe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AutoShape 7" descr="Babe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9" descr="RÃ©sultat de recherche d'images pour &quot;babel logo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441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Transpiler</a:t>
            </a:r>
            <a:r>
              <a:rPr lang="fr-FR" dirty="0" smtClean="0"/>
              <a:t> ou pas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484784"/>
            <a:ext cx="8533189" cy="274002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fr-FR" dirty="0" smtClean="0"/>
              <a:t>La </a:t>
            </a:r>
            <a:r>
              <a:rPr lang="fr-FR" dirty="0" err="1" smtClean="0"/>
              <a:t>transpilation</a:t>
            </a:r>
            <a:r>
              <a:rPr lang="fr-FR" dirty="0" smtClean="0"/>
              <a:t> permet au développeur de s’abstraire de la majorité des problèmes de support navigateur.</a:t>
            </a:r>
            <a:br>
              <a:rPr lang="fr-FR" dirty="0" smtClean="0"/>
            </a:br>
            <a:r>
              <a:rPr lang="fr-FR" dirty="0" smtClean="0"/>
              <a:t>Plus besoin de retenir quelle </a:t>
            </a:r>
            <a:r>
              <a:rPr lang="fr-FR" dirty="0" err="1" smtClean="0"/>
              <a:t>feature</a:t>
            </a:r>
            <a:r>
              <a:rPr lang="fr-FR" dirty="0" smtClean="0"/>
              <a:t> vient de quelle version.</a:t>
            </a:r>
          </a:p>
          <a:p>
            <a:pPr>
              <a:spcBef>
                <a:spcPts val="1200"/>
              </a:spcBef>
            </a:pPr>
            <a:r>
              <a:rPr lang="fr-FR" dirty="0" smtClean="0"/>
              <a:t>Elle introduit une étape de compilation, de nombreuses dépendances, quelques facteurs de risque, et une perte de proximité entre le code écrit et celui exécuté.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149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700808"/>
            <a:ext cx="604838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924944"/>
            <a:ext cx="552450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142326" y="4224807"/>
            <a:ext cx="8894170" cy="23725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180000" tIns="108000" rIns="180000" bIns="108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000" b="1" u="sng" dirty="0"/>
              <a:t>Recommandé: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2000" dirty="0" err="1"/>
              <a:t>Transpiler</a:t>
            </a:r>
            <a:r>
              <a:rPr lang="fr-FR" sz="2000" dirty="0"/>
              <a:t> au minimum en mode développement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2000" dirty="0"/>
              <a:t>Utiliser </a:t>
            </a:r>
            <a:r>
              <a:rPr lang="fr-FR" sz="2000" dirty="0" err="1"/>
              <a:t>preset-env</a:t>
            </a:r>
            <a:r>
              <a:rPr lang="fr-FR" sz="2000" dirty="0"/>
              <a:t> pour réduire le scope de </a:t>
            </a:r>
            <a:r>
              <a:rPr lang="fr-FR" sz="2000" dirty="0" err="1"/>
              <a:t>transpilation</a:t>
            </a:r>
            <a:endParaRPr lang="fr-FR" sz="2000" dirty="0"/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2000" dirty="0"/>
              <a:t>Intégrer la </a:t>
            </a:r>
            <a:r>
              <a:rPr lang="fr-FR" sz="2000" dirty="0" err="1"/>
              <a:t>transpilation</a:t>
            </a:r>
            <a:r>
              <a:rPr lang="fr-FR" sz="2000" dirty="0"/>
              <a:t> aux autres </a:t>
            </a:r>
            <a:r>
              <a:rPr lang="fr-FR" sz="2000" dirty="0" err="1"/>
              <a:t>process</a:t>
            </a:r>
            <a:r>
              <a:rPr lang="fr-FR" sz="2000" dirty="0"/>
              <a:t> de </a:t>
            </a:r>
            <a:r>
              <a:rPr lang="fr-FR" sz="2000" dirty="0" err="1"/>
              <a:t>build</a:t>
            </a:r>
            <a:r>
              <a:rPr lang="fr-FR" sz="2000" dirty="0"/>
              <a:t> </a:t>
            </a:r>
            <a:r>
              <a:rPr lang="fr-FR" sz="2000" dirty="0" smtClean="0"/>
              <a:t>existants</a:t>
            </a:r>
            <a:br>
              <a:rPr lang="fr-FR" sz="2000" dirty="0" smtClean="0"/>
            </a:br>
            <a:r>
              <a:rPr lang="fr-FR" sz="2000" dirty="0" smtClean="0"/>
              <a:t> (</a:t>
            </a:r>
            <a:r>
              <a:rPr lang="fr-FR" sz="2000" dirty="0"/>
              <a:t>linters, </a:t>
            </a:r>
            <a:r>
              <a:rPr lang="fr-FR" sz="2000" dirty="0" err="1"/>
              <a:t>bundlers</a:t>
            </a:r>
            <a:r>
              <a:rPr lang="fr-FR" sz="2000" dirty="0"/>
              <a:t>, </a:t>
            </a:r>
            <a:r>
              <a:rPr lang="fr-FR" sz="2000" dirty="0" err="1"/>
              <a:t>minification</a:t>
            </a:r>
            <a:r>
              <a:rPr lang="fr-FR" sz="2000" dirty="0" smtClean="0"/>
              <a:t>…)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2000" dirty="0" smtClean="0"/>
              <a:t>Utiliser les source </a:t>
            </a:r>
            <a:r>
              <a:rPr lang="fr-FR" sz="2000" dirty="0" err="1" smtClean="0"/>
              <a:t>maps</a:t>
            </a:r>
            <a:r>
              <a:rPr lang="fr-FR" sz="2000" dirty="0" smtClean="0"/>
              <a:t> avec son débogueur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80753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Exercices durant la formation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2784" y="2120662"/>
            <a:ext cx="8507288" cy="8640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/>
              <a:t>Faites les exercices depuis votre navigateur à cette adresse</a:t>
            </a:r>
            <a:r>
              <a:rPr lang="fr-FR" sz="2000" dirty="0" smtClean="0"/>
              <a:t>:</a:t>
            </a:r>
            <a:r>
              <a:rPr lang="fr-FR" sz="2000" dirty="0"/>
              <a:t/>
            </a:r>
            <a:br>
              <a:rPr lang="fr-FR" sz="2000" dirty="0"/>
            </a:br>
            <a:r>
              <a:rPr lang="fr-FR" sz="2000" dirty="0">
                <a:solidFill>
                  <a:srgbClr val="FFFF00"/>
                </a:solidFill>
                <a:hlinkClick r:id="rId2"/>
              </a:rPr>
              <a:t>https://codesandbox.io/s/github/SDCOAdvocates/JS-Training</a:t>
            </a:r>
            <a:endParaRPr lang="fr-FR" sz="2000" dirty="0">
              <a:solidFill>
                <a:srgbClr val="FFFF00"/>
              </a:solidFill>
            </a:endParaRPr>
          </a:p>
          <a:p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</a:t>
            </a:fld>
            <a:endParaRPr lang="fr-FR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56359"/>
            <a:ext cx="9163497" cy="747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184683" y="3920455"/>
            <a:ext cx="8964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 smtClean="0"/>
              <a:t>Forkez</a:t>
            </a:r>
            <a:r>
              <a:rPr lang="fr-FR" sz="2000" dirty="0" smtClean="0"/>
              <a:t> pour créer votre version personnelle du repo de travail. </a:t>
            </a:r>
            <a:br>
              <a:rPr lang="fr-FR" sz="2000" dirty="0" smtClean="0"/>
            </a:br>
            <a:r>
              <a:rPr lang="fr-FR" sz="2000" dirty="0" smtClean="0"/>
              <a:t>Vous pouvez la publier sur votre compte personnel </a:t>
            </a:r>
            <a:r>
              <a:rPr lang="fr-FR" sz="2000" dirty="0" err="1" smtClean="0"/>
              <a:t>Github</a:t>
            </a:r>
            <a:r>
              <a:rPr lang="fr-FR" sz="2000" dirty="0" smtClean="0"/>
              <a:t> si vous en avez un.</a:t>
            </a:r>
            <a:endParaRPr lang="fr-FR" sz="2000" dirty="0"/>
          </a:p>
        </p:txBody>
      </p:sp>
      <p:sp>
        <p:nvSpPr>
          <p:cNvPr id="10" name="ZoneTexte 9"/>
          <p:cNvSpPr txBox="1"/>
          <p:nvPr/>
        </p:nvSpPr>
        <p:spPr>
          <a:xfrm>
            <a:off x="323528" y="1412776"/>
            <a:ext cx="8496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 smtClean="0"/>
              <a:t>Slides</a:t>
            </a:r>
            <a:r>
              <a:rPr lang="fr-FR" sz="2000" dirty="0" smtClean="0"/>
              <a:t> et exercices disponibles sur ce repo </a:t>
            </a:r>
            <a:r>
              <a:rPr lang="fr-FR" sz="2000" dirty="0" err="1" smtClean="0"/>
              <a:t>Github</a:t>
            </a:r>
            <a:r>
              <a:rPr lang="fr-FR" sz="2000" dirty="0" smtClean="0"/>
              <a:t>:</a:t>
            </a:r>
            <a:endParaRPr lang="fr-FR" sz="2000" dirty="0" smtClean="0">
              <a:hlinkClick r:id="rId4"/>
            </a:endParaRPr>
          </a:p>
          <a:p>
            <a:r>
              <a:rPr lang="fr-FR" sz="2000" dirty="0" smtClean="0">
                <a:hlinkClick r:id="rId4"/>
              </a:rPr>
              <a:t>https</a:t>
            </a:r>
            <a:r>
              <a:rPr lang="fr-FR" sz="2000" dirty="0">
                <a:hlinkClick r:id="rId4"/>
              </a:rPr>
              <a:t>://github.com/SDCOAdvocates/JS-Training</a:t>
            </a:r>
            <a:endParaRPr lang="fr-FR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22621"/>
            <a:ext cx="2704600" cy="1581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40"/>
          <a:stretch/>
        </p:blipFill>
        <p:spPr bwMode="auto">
          <a:xfrm>
            <a:off x="2802697" y="4722621"/>
            <a:ext cx="2777415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125" y="4722623"/>
            <a:ext cx="34480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184683" y="6341258"/>
            <a:ext cx="8635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Pour chaque exercice, corrigez la source pour valider le test associé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22007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En bref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fr-FR" dirty="0" smtClean="0"/>
              <a:t>Vous pouvez utiliser toutes les dernières </a:t>
            </a:r>
            <a:r>
              <a:rPr lang="fr-FR" dirty="0" err="1" smtClean="0"/>
              <a:t>features</a:t>
            </a:r>
            <a:r>
              <a:rPr lang="fr-FR" dirty="0" smtClean="0"/>
              <a:t> de JavaScript sans vous soucier du support avec </a:t>
            </a:r>
            <a:r>
              <a:rPr lang="fr-FR" dirty="0" err="1" smtClean="0"/>
              <a:t>preset-env</a:t>
            </a:r>
            <a:endParaRPr lang="fr-FR" dirty="0" smtClean="0"/>
          </a:p>
          <a:p>
            <a:pPr>
              <a:spcBef>
                <a:spcPts val="1800"/>
              </a:spcBef>
            </a:pPr>
            <a:r>
              <a:rPr lang="fr-FR" dirty="0" smtClean="0"/>
              <a:t>Il est recommandé toutefois de vérifier que la </a:t>
            </a:r>
            <a:r>
              <a:rPr lang="fr-FR" dirty="0" err="1" smtClean="0"/>
              <a:t>feature</a:t>
            </a:r>
            <a:r>
              <a:rPr lang="fr-FR" dirty="0" smtClean="0"/>
              <a:t> est au moins à l’étape 3 : Candidate pour le TC39</a:t>
            </a:r>
          </a:p>
          <a:p>
            <a:pPr>
              <a:spcBef>
                <a:spcPts val="1800"/>
              </a:spcBef>
            </a:pPr>
            <a:r>
              <a:rPr lang="fr-FR" dirty="0" smtClean="0"/>
              <a:t>La </a:t>
            </a:r>
            <a:r>
              <a:rPr lang="fr-FR" dirty="0" err="1" smtClean="0"/>
              <a:t>transpilation</a:t>
            </a:r>
            <a:r>
              <a:rPr lang="fr-FR" dirty="0" smtClean="0"/>
              <a:t> n’est pas une solution miracle: certaines nouveautés ne peuvent pas être réécrites en ES5, ou bien fonctionnent dans un mode dégradé. </a:t>
            </a:r>
          </a:p>
          <a:p>
            <a:pPr>
              <a:spcBef>
                <a:spcPts val="1800"/>
              </a:spcBef>
            </a:pPr>
            <a:r>
              <a:rPr lang="fr-FR" dirty="0" smtClean="0"/>
              <a:t>Lisez la doc de tous les plugins Babel que vous utilisez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050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Surcouches à JavaScript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 smtClean="0"/>
              <a:t>Transpilations</a:t>
            </a:r>
            <a:r>
              <a:rPr lang="fr-FR" dirty="0" smtClean="0"/>
              <a:t> hors </a:t>
            </a:r>
            <a:r>
              <a:rPr lang="fr-FR" dirty="0" err="1" smtClean="0"/>
              <a:t>ECMAScript</a:t>
            </a:r>
            <a:r>
              <a:rPr lang="fr-FR" dirty="0" smtClean="0"/>
              <a:t> / TC39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53A5-69BC-4513-9004-6ED4EC9F3CD5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399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TypeScript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fr-FR" sz="2000" dirty="0" smtClean="0"/>
              <a:t>Développé par Microsoft, publié en février 2012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Deux </a:t>
            </a:r>
            <a:r>
              <a:rPr lang="fr-FR" sz="2000" dirty="0" err="1" smtClean="0"/>
              <a:t>transpileurs</a:t>
            </a:r>
            <a:r>
              <a:rPr lang="fr-FR" sz="2000" dirty="0" smtClean="0"/>
              <a:t> existants: </a:t>
            </a:r>
            <a:r>
              <a:rPr lang="fr-FR" sz="2000" dirty="0" err="1" smtClean="0"/>
              <a:t>tsc</a:t>
            </a:r>
            <a:r>
              <a:rPr lang="fr-FR" sz="2000" dirty="0" smtClean="0"/>
              <a:t> (officiel) et Babel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Surcouche de la spécification ES2015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Apporte un </a:t>
            </a:r>
            <a:r>
              <a:rPr lang="fr-FR" sz="2000" b="1" dirty="0" smtClean="0"/>
              <a:t>typage statique optionnel </a:t>
            </a:r>
            <a:r>
              <a:rPr lang="fr-FR" sz="2000" dirty="0" smtClean="0"/>
              <a:t>aux vars/fonctions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Autres </a:t>
            </a:r>
            <a:r>
              <a:rPr lang="fr-FR" sz="2000" dirty="0" err="1" smtClean="0"/>
              <a:t>features</a:t>
            </a:r>
            <a:r>
              <a:rPr lang="fr-FR" sz="2000" dirty="0" smtClean="0"/>
              <a:t> principales: </a:t>
            </a:r>
            <a:br>
              <a:rPr lang="fr-FR" sz="2000" dirty="0" smtClean="0"/>
            </a:br>
            <a:r>
              <a:rPr lang="fr-FR" sz="2000" dirty="0" smtClean="0"/>
              <a:t>interfaces, décorateurs, classes abstraites, énumérations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Les définitions de types (fichiers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d.ts</a:t>
            </a:r>
            <a:r>
              <a:rPr lang="fr-FR" sz="2000" dirty="0" smtClean="0"/>
              <a:t>) peuvent être exploitées pour valider un code même sans TypeScript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152</a:t>
            </a:fld>
            <a:endParaRPr lang="fr-FR" dirty="0"/>
          </a:p>
        </p:txBody>
      </p:sp>
      <p:sp>
        <p:nvSpPr>
          <p:cNvPr id="7" name="AutoShape 2" descr="RÃ©sultat de recherche d'images pour &quot;typescript logo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620688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28922" y="5589240"/>
            <a:ext cx="7941840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dirty="0"/>
              <a:t>Popularité: </a:t>
            </a:r>
            <a:r>
              <a:rPr lang="fr-FR" sz="2000" b="1" dirty="0"/>
              <a:t>+++</a:t>
            </a:r>
            <a:r>
              <a:rPr lang="fr-FR" sz="2000" dirty="0"/>
              <a:t>    </a:t>
            </a:r>
            <a:r>
              <a:rPr lang="fr-FR" sz="2000" dirty="0" smtClean="0"/>
              <a:t>    Bénéfice</a:t>
            </a:r>
            <a:r>
              <a:rPr lang="fr-FR" sz="2000" dirty="0"/>
              <a:t>: </a:t>
            </a:r>
            <a:r>
              <a:rPr lang="fr-FR" sz="2000" b="1" dirty="0"/>
              <a:t>++</a:t>
            </a:r>
            <a:r>
              <a:rPr lang="fr-FR" sz="2000" dirty="0"/>
              <a:t>    </a:t>
            </a:r>
            <a:r>
              <a:rPr lang="fr-FR" sz="2000" dirty="0" smtClean="0"/>
              <a:t>    </a:t>
            </a:r>
            <a:r>
              <a:rPr lang="fr-FR" sz="2000" dirty="0" smtClean="0">
                <a:solidFill>
                  <a:srgbClr val="C00000"/>
                </a:solidFill>
              </a:rPr>
              <a:t>Complexité</a:t>
            </a:r>
            <a:r>
              <a:rPr lang="fr-FR" sz="2000" dirty="0">
                <a:solidFill>
                  <a:srgbClr val="C00000"/>
                </a:solidFill>
              </a:rPr>
              <a:t>: </a:t>
            </a:r>
            <a:r>
              <a:rPr lang="fr-FR" sz="2000" b="1" dirty="0">
                <a:solidFill>
                  <a:srgbClr val="C00000"/>
                </a:solidFill>
              </a:rPr>
              <a:t>+</a:t>
            </a:r>
            <a:r>
              <a:rPr lang="fr-FR" sz="2000" dirty="0">
                <a:solidFill>
                  <a:srgbClr val="C00000"/>
                </a:solidFill>
              </a:rPr>
              <a:t>    </a:t>
            </a:r>
            <a:r>
              <a:rPr lang="fr-FR" sz="2000" dirty="0" smtClean="0">
                <a:solidFill>
                  <a:srgbClr val="C00000"/>
                </a:solidFill>
              </a:rPr>
              <a:t>    Risque</a:t>
            </a:r>
            <a:r>
              <a:rPr lang="fr-FR" sz="2000" dirty="0">
                <a:solidFill>
                  <a:srgbClr val="C00000"/>
                </a:solidFill>
              </a:rPr>
              <a:t>: </a:t>
            </a:r>
            <a:r>
              <a:rPr lang="fr-FR" sz="2000" b="1" dirty="0" smtClean="0">
                <a:solidFill>
                  <a:srgbClr val="C00000"/>
                </a:solidFill>
              </a:rPr>
              <a:t>-</a:t>
            </a:r>
            <a:br>
              <a:rPr lang="fr-FR" sz="2000" b="1" dirty="0" smtClean="0">
                <a:solidFill>
                  <a:srgbClr val="C00000"/>
                </a:solidFill>
              </a:rPr>
            </a:br>
            <a:r>
              <a:rPr lang="fr-FR" sz="2000" b="1" dirty="0" smtClean="0">
                <a:solidFill>
                  <a:srgbClr val="C00000"/>
                </a:solidFill>
              </a:rPr>
              <a:t/>
            </a:r>
            <a:br>
              <a:rPr lang="fr-FR" sz="2000" b="1" dirty="0" smtClean="0">
                <a:solidFill>
                  <a:srgbClr val="C00000"/>
                </a:solidFill>
              </a:rPr>
            </a:br>
            <a:r>
              <a:rPr lang="fr-FR" sz="1400" b="1" dirty="0" smtClean="0">
                <a:solidFill>
                  <a:schemeClr val="accent1"/>
                </a:solidFill>
              </a:rPr>
              <a:t>+++ très fort   --- très faible</a:t>
            </a:r>
            <a:endParaRPr lang="fr-FR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60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Flow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fr-FR" sz="2000" dirty="0"/>
              <a:t>Développé par Facebook, publié en 2015</a:t>
            </a:r>
          </a:p>
          <a:p>
            <a:pPr>
              <a:spcBef>
                <a:spcPts val="1200"/>
              </a:spcBef>
            </a:pPr>
            <a:r>
              <a:rPr lang="fr-FR" sz="2000" dirty="0" err="1" smtClean="0"/>
              <a:t>Transpilation</a:t>
            </a:r>
            <a:r>
              <a:rPr lang="fr-FR" sz="2000" dirty="0" smtClean="0"/>
              <a:t> </a:t>
            </a:r>
            <a:r>
              <a:rPr lang="fr-FR" sz="2000" dirty="0"/>
              <a:t>optionnelle (si utilisation de commentaires)</a:t>
            </a:r>
            <a:br>
              <a:rPr lang="fr-FR" sz="2000" dirty="0"/>
            </a:br>
            <a:r>
              <a:rPr lang="fr-FR" sz="2000" dirty="0" smtClean="0"/>
              <a:t>et très simple </a:t>
            </a:r>
            <a:r>
              <a:rPr lang="fr-FR" sz="2000" dirty="0"/>
              <a:t>(suppression des indications de types)</a:t>
            </a:r>
          </a:p>
          <a:p>
            <a:pPr>
              <a:spcBef>
                <a:spcPts val="1200"/>
              </a:spcBef>
            </a:pPr>
            <a:r>
              <a:rPr lang="fr-FR" sz="2000" dirty="0"/>
              <a:t>Surcouche d’</a:t>
            </a:r>
            <a:r>
              <a:rPr lang="fr-FR" sz="2000" dirty="0" err="1"/>
              <a:t>ECMAScript</a:t>
            </a:r>
            <a:r>
              <a:rPr lang="fr-FR" sz="2000" dirty="0"/>
              <a:t>, </a:t>
            </a:r>
            <a:r>
              <a:rPr lang="fr-FR" sz="2000" dirty="0" smtClean="0"/>
              <a:t>indépendamment </a:t>
            </a:r>
            <a:r>
              <a:rPr lang="fr-FR" sz="2000" dirty="0"/>
              <a:t>de la version</a:t>
            </a:r>
          </a:p>
          <a:p>
            <a:pPr>
              <a:spcBef>
                <a:spcPts val="1200"/>
              </a:spcBef>
            </a:pPr>
            <a:r>
              <a:rPr lang="fr-FR" sz="2000" dirty="0"/>
              <a:t>Apporte un </a:t>
            </a:r>
            <a:r>
              <a:rPr lang="fr-FR" sz="2000" b="1" dirty="0"/>
              <a:t>typage statique optionnel </a:t>
            </a:r>
            <a:r>
              <a:rPr lang="fr-FR" sz="2000" dirty="0"/>
              <a:t>aux vars/fonctions</a:t>
            </a:r>
          </a:p>
          <a:p>
            <a:pPr>
              <a:spcBef>
                <a:spcPts val="1200"/>
              </a:spcBef>
            </a:pPr>
            <a:r>
              <a:rPr lang="fr-FR" sz="2000" dirty="0"/>
              <a:t>Et rien d’autre !</a:t>
            </a:r>
          </a:p>
          <a:p>
            <a:pPr>
              <a:spcBef>
                <a:spcPts val="1200"/>
              </a:spcBef>
            </a:pPr>
            <a:r>
              <a:rPr lang="fr-FR" sz="2000" dirty="0"/>
              <a:t>Inférence de type légèrement supérieure à TypeScript</a:t>
            </a:r>
          </a:p>
          <a:p>
            <a:pPr>
              <a:spcBef>
                <a:spcPts val="1200"/>
              </a:spcBef>
            </a:pP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153</a:t>
            </a:fld>
            <a:endParaRPr lang="fr-FR" dirty="0"/>
          </a:p>
        </p:txBody>
      </p:sp>
      <p:sp>
        <p:nvSpPr>
          <p:cNvPr id="7" name="AutoShape 2" descr="RÃ©sultat de recherche d'images pour &quot;typescript logo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28922" y="5589240"/>
            <a:ext cx="7941840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dirty="0"/>
              <a:t>Popularité: </a:t>
            </a:r>
            <a:r>
              <a:rPr lang="fr-FR" sz="2000" b="1" dirty="0" smtClean="0"/>
              <a:t>+</a:t>
            </a:r>
            <a:r>
              <a:rPr lang="fr-FR" sz="2000" dirty="0" smtClean="0"/>
              <a:t>        Bénéfice</a:t>
            </a:r>
            <a:r>
              <a:rPr lang="fr-FR" sz="2000" dirty="0"/>
              <a:t>: </a:t>
            </a:r>
            <a:r>
              <a:rPr lang="fr-FR" sz="2000" b="1" dirty="0" smtClean="0"/>
              <a:t>+</a:t>
            </a:r>
            <a:r>
              <a:rPr lang="fr-FR" sz="2000" dirty="0" smtClean="0"/>
              <a:t>        </a:t>
            </a:r>
            <a:r>
              <a:rPr lang="fr-FR" sz="2000" dirty="0" smtClean="0">
                <a:solidFill>
                  <a:srgbClr val="C00000"/>
                </a:solidFill>
              </a:rPr>
              <a:t>Complexité</a:t>
            </a:r>
            <a:r>
              <a:rPr lang="fr-FR" sz="2000" dirty="0">
                <a:solidFill>
                  <a:srgbClr val="C00000"/>
                </a:solidFill>
              </a:rPr>
              <a:t>: </a:t>
            </a:r>
            <a:r>
              <a:rPr lang="fr-FR" sz="2000" b="1" dirty="0" smtClean="0">
                <a:solidFill>
                  <a:srgbClr val="C00000"/>
                </a:solidFill>
              </a:rPr>
              <a:t>-</a:t>
            </a:r>
            <a:r>
              <a:rPr lang="fr-FR" sz="2000" dirty="0" smtClean="0">
                <a:solidFill>
                  <a:srgbClr val="C00000"/>
                </a:solidFill>
              </a:rPr>
              <a:t>        Risque</a:t>
            </a:r>
            <a:r>
              <a:rPr lang="fr-FR" sz="2000" dirty="0">
                <a:solidFill>
                  <a:srgbClr val="C00000"/>
                </a:solidFill>
              </a:rPr>
              <a:t>: </a:t>
            </a:r>
            <a:r>
              <a:rPr lang="fr-FR" sz="2000" b="1" dirty="0" smtClean="0">
                <a:solidFill>
                  <a:srgbClr val="C00000"/>
                </a:solidFill>
              </a:rPr>
              <a:t>---</a:t>
            </a:r>
          </a:p>
          <a:p>
            <a:endParaRPr lang="fr-FR" sz="2000" b="1" dirty="0"/>
          </a:p>
          <a:p>
            <a:r>
              <a:rPr lang="fr-FR" sz="1400" b="1" dirty="0">
                <a:solidFill>
                  <a:schemeClr val="accent1"/>
                </a:solidFill>
              </a:rPr>
              <a:t>+++ très fort   --- très </a:t>
            </a:r>
            <a:r>
              <a:rPr lang="fr-FR" sz="1400" b="1" dirty="0" smtClean="0">
                <a:solidFill>
                  <a:schemeClr val="accent1"/>
                </a:solidFill>
              </a:rPr>
              <a:t>faible</a:t>
            </a:r>
            <a:endParaRPr lang="fr-FR" sz="1400" b="1" dirty="0">
              <a:solidFill>
                <a:schemeClr val="accent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404664"/>
            <a:ext cx="1584176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412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JSX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fr-FR" sz="2000" dirty="0" smtClean="0"/>
              <a:t>Développé par Facebook spécifiquement pour le </a:t>
            </a:r>
            <a:r>
              <a:rPr lang="fr-FR" sz="2000" dirty="0" err="1" smtClean="0"/>
              <a:t>framework</a:t>
            </a:r>
            <a:r>
              <a:rPr lang="fr-FR" sz="2000" dirty="0" smtClean="0"/>
              <a:t> </a:t>
            </a:r>
            <a:r>
              <a:rPr lang="fr-FR" sz="2000" b="1" dirty="0" err="1" smtClean="0"/>
              <a:t>React</a:t>
            </a:r>
            <a:endParaRPr lang="fr-FR" sz="2000" b="1" dirty="0" smtClean="0"/>
          </a:p>
          <a:p>
            <a:pPr>
              <a:spcBef>
                <a:spcPts val="1200"/>
              </a:spcBef>
            </a:pPr>
            <a:r>
              <a:rPr lang="fr-FR" sz="2000" dirty="0" smtClean="0"/>
              <a:t>Utilisable aujourd’hui avec Vue.js, </a:t>
            </a:r>
            <a:r>
              <a:rPr lang="fr-FR" sz="2000" dirty="0" err="1" smtClean="0"/>
              <a:t>Preact</a:t>
            </a:r>
            <a:r>
              <a:rPr lang="fr-FR" sz="2000" dirty="0" smtClean="0"/>
              <a:t> et d’autres </a:t>
            </a:r>
            <a:r>
              <a:rPr lang="fr-FR" sz="2000" dirty="0" err="1" smtClean="0"/>
              <a:t>frameworks</a:t>
            </a:r>
            <a:endParaRPr lang="fr-FR" sz="2000" dirty="0" smtClean="0"/>
          </a:p>
          <a:p>
            <a:pPr>
              <a:spcBef>
                <a:spcPts val="1200"/>
              </a:spcBef>
            </a:pPr>
            <a:r>
              <a:rPr lang="fr-FR" sz="2000" dirty="0" smtClean="0"/>
              <a:t>Apporte une abstraction pour la </a:t>
            </a:r>
            <a:r>
              <a:rPr lang="fr-FR" sz="2000" b="1" dirty="0" smtClean="0"/>
              <a:t>création d’éléments de DOM virtuel</a:t>
            </a:r>
            <a:endParaRPr lang="fr-FR" sz="2000" b="1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154</a:t>
            </a:fld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991" y="560090"/>
            <a:ext cx="996702" cy="996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058344"/>
            <a:ext cx="6164605" cy="2314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528922" y="5589240"/>
            <a:ext cx="7941840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dirty="0"/>
              <a:t>Popularité: </a:t>
            </a:r>
            <a:r>
              <a:rPr lang="fr-FR" sz="2000" b="1" dirty="0" smtClean="0"/>
              <a:t>~</a:t>
            </a:r>
            <a:r>
              <a:rPr lang="fr-FR" sz="2000" dirty="0" smtClean="0"/>
              <a:t>        Bénéfice</a:t>
            </a:r>
            <a:r>
              <a:rPr lang="fr-FR" sz="2000" dirty="0"/>
              <a:t>: </a:t>
            </a:r>
            <a:r>
              <a:rPr lang="fr-FR" sz="2000" b="1" dirty="0" smtClean="0"/>
              <a:t>~</a:t>
            </a:r>
            <a:r>
              <a:rPr lang="fr-FR" sz="2000" dirty="0" smtClean="0"/>
              <a:t>        </a:t>
            </a:r>
            <a:r>
              <a:rPr lang="fr-FR" sz="2000" dirty="0" smtClean="0">
                <a:solidFill>
                  <a:srgbClr val="C00000"/>
                </a:solidFill>
              </a:rPr>
              <a:t>Complexité</a:t>
            </a:r>
            <a:r>
              <a:rPr lang="fr-FR" sz="2000" dirty="0">
                <a:solidFill>
                  <a:srgbClr val="C00000"/>
                </a:solidFill>
              </a:rPr>
              <a:t>: </a:t>
            </a:r>
            <a:r>
              <a:rPr lang="fr-FR" sz="2000" b="1" dirty="0" smtClean="0">
                <a:solidFill>
                  <a:srgbClr val="C00000"/>
                </a:solidFill>
              </a:rPr>
              <a:t>-</a:t>
            </a:r>
            <a:r>
              <a:rPr lang="fr-FR" sz="2000" dirty="0" smtClean="0">
                <a:solidFill>
                  <a:srgbClr val="C00000"/>
                </a:solidFill>
              </a:rPr>
              <a:t>        Risque</a:t>
            </a:r>
            <a:r>
              <a:rPr lang="fr-FR" sz="2000" dirty="0">
                <a:solidFill>
                  <a:srgbClr val="C00000"/>
                </a:solidFill>
              </a:rPr>
              <a:t>: </a:t>
            </a:r>
            <a:r>
              <a:rPr lang="fr-FR" sz="2000" b="1" dirty="0" smtClean="0">
                <a:solidFill>
                  <a:srgbClr val="C00000"/>
                </a:solidFill>
              </a:rPr>
              <a:t>++</a:t>
            </a:r>
          </a:p>
          <a:p>
            <a:endParaRPr lang="fr-FR" sz="2000" b="1" dirty="0"/>
          </a:p>
          <a:p>
            <a:r>
              <a:rPr lang="fr-FR" sz="1400" b="1" dirty="0">
                <a:solidFill>
                  <a:schemeClr val="accent1"/>
                </a:solidFill>
              </a:rPr>
              <a:t>+++ très fort   --- très </a:t>
            </a:r>
            <a:r>
              <a:rPr lang="fr-FR" sz="1400" b="1" dirty="0" smtClean="0">
                <a:solidFill>
                  <a:schemeClr val="accent1"/>
                </a:solidFill>
              </a:rPr>
              <a:t>faible    ~ discutable/controversé</a:t>
            </a:r>
            <a:endParaRPr lang="fr-FR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90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Rétrospective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155</a:t>
            </a:fld>
            <a:endParaRPr lang="fr-FR" dirty="0"/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107504" y="1628800"/>
            <a:ext cx="3096344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fr-FR" sz="2000" b="1" smtClean="0">
                <a:solidFill>
                  <a:srgbClr val="FF0000"/>
                </a:solidFill>
              </a:rPr>
              <a:t>Préambule</a:t>
            </a:r>
          </a:p>
          <a:p>
            <a:pPr lvl="1"/>
            <a:r>
              <a:rPr lang="fr-FR" sz="1600" smtClean="0"/>
              <a:t>ECMAScript, TC39 et les versions de JavaScript</a:t>
            </a:r>
            <a:r>
              <a:rPr lang="fr-FR" sz="1700" smtClean="0"/>
              <a:t/>
            </a:r>
            <a:br>
              <a:rPr lang="fr-FR" sz="1700" smtClean="0"/>
            </a:br>
            <a:endParaRPr lang="fr-FR" sz="1700" smtClean="0"/>
          </a:p>
          <a:p>
            <a:pPr marL="0" indent="0">
              <a:buFont typeface="Arial" pitchFamily="34" charset="0"/>
              <a:buNone/>
            </a:pPr>
            <a:r>
              <a:rPr lang="fr-FR" sz="2000" b="1" smtClean="0">
                <a:solidFill>
                  <a:srgbClr val="FF0000"/>
                </a:solidFill>
              </a:rPr>
              <a:t>Une réintroduction </a:t>
            </a:r>
            <a:br>
              <a:rPr lang="fr-FR" sz="2000" b="1" smtClean="0">
                <a:solidFill>
                  <a:srgbClr val="FF0000"/>
                </a:solidFill>
              </a:rPr>
            </a:br>
            <a:r>
              <a:rPr lang="fr-FR" sz="2000" b="1" smtClean="0">
                <a:solidFill>
                  <a:srgbClr val="FF0000"/>
                </a:solidFill>
              </a:rPr>
              <a:t>à JavaScript</a:t>
            </a:r>
          </a:p>
          <a:p>
            <a:pPr lvl="1"/>
            <a:r>
              <a:rPr lang="fr-FR" sz="1600" smtClean="0"/>
              <a:t>Primitives et Objets</a:t>
            </a:r>
          </a:p>
          <a:p>
            <a:pPr lvl="1"/>
            <a:r>
              <a:rPr lang="fr-FR" sz="1600" smtClean="0"/>
              <a:t>Descripteurs de propriétés</a:t>
            </a:r>
          </a:p>
          <a:p>
            <a:pPr lvl="1"/>
            <a:r>
              <a:rPr lang="fr-FR" sz="1600" smtClean="0"/>
              <a:t>Scopes et Closures</a:t>
            </a:r>
          </a:p>
          <a:p>
            <a:pPr lvl="1"/>
            <a:r>
              <a:rPr lang="fr-FR" sz="1600" smtClean="0"/>
              <a:t>Fonctions et contextes</a:t>
            </a:r>
          </a:p>
          <a:p>
            <a:pPr lvl="1"/>
            <a:r>
              <a:rPr lang="fr-FR" sz="1600" smtClean="0"/>
              <a:t>Cast implicites</a:t>
            </a:r>
            <a:endParaRPr lang="fr-FR" sz="1600" dirty="0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3203848" y="1603550"/>
            <a:ext cx="3024336" cy="4633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200" b="1" dirty="0" smtClean="0">
                <a:solidFill>
                  <a:srgbClr val="FF0000"/>
                </a:solidFill>
              </a:rPr>
              <a:t>Mise à niveau ES2015</a:t>
            </a:r>
          </a:p>
          <a:p>
            <a:pPr lvl="1"/>
            <a:r>
              <a:rPr lang="fr-FR" sz="1700" dirty="0" smtClean="0"/>
              <a:t>Arrow </a:t>
            </a:r>
            <a:r>
              <a:rPr lang="fr-FR" sz="1700" dirty="0" err="1" smtClean="0"/>
              <a:t>functions</a:t>
            </a:r>
            <a:endParaRPr lang="fr-FR" sz="1700" dirty="0" smtClean="0"/>
          </a:p>
          <a:p>
            <a:pPr lvl="1"/>
            <a:r>
              <a:rPr lang="fr-FR" sz="1700" dirty="0" smtClean="0"/>
              <a:t>Paramètres par défaut</a:t>
            </a:r>
          </a:p>
          <a:p>
            <a:pPr lvl="1"/>
            <a:r>
              <a:rPr lang="fr-FR" sz="1700" dirty="0" smtClean="0"/>
              <a:t>Spread / </a:t>
            </a:r>
            <a:r>
              <a:rPr lang="fr-FR" sz="1700" dirty="0" err="1" smtClean="0"/>
              <a:t>Rest</a:t>
            </a:r>
            <a:endParaRPr lang="fr-FR" sz="1700" dirty="0" smtClean="0"/>
          </a:p>
          <a:p>
            <a:pPr lvl="1"/>
            <a:r>
              <a:rPr lang="fr-FR" sz="1700" dirty="0" err="1" smtClean="0"/>
              <a:t>Destructuring</a:t>
            </a:r>
            <a:endParaRPr lang="fr-FR" sz="1700" dirty="0" smtClean="0"/>
          </a:p>
          <a:p>
            <a:pPr lvl="1"/>
            <a:r>
              <a:rPr lang="fr-FR" sz="1700" dirty="0" smtClean="0"/>
              <a:t>Template </a:t>
            </a:r>
            <a:r>
              <a:rPr lang="fr-FR" sz="1700" dirty="0" err="1" smtClean="0"/>
              <a:t>literals</a:t>
            </a:r>
            <a:endParaRPr lang="fr-FR" sz="1700" dirty="0" smtClean="0"/>
          </a:p>
          <a:p>
            <a:pPr lvl="1"/>
            <a:r>
              <a:rPr lang="fr-FR" sz="1700" dirty="0" err="1" smtClean="0"/>
              <a:t>Map</a:t>
            </a:r>
            <a:r>
              <a:rPr lang="fr-FR" sz="1700" dirty="0" smtClean="0"/>
              <a:t> et Sets</a:t>
            </a:r>
          </a:p>
          <a:p>
            <a:pPr lvl="1"/>
            <a:r>
              <a:rPr lang="fr-FR" sz="1700" dirty="0" smtClean="0"/>
              <a:t>Modules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sz="3200" dirty="0" smtClean="0"/>
          </a:p>
          <a:p>
            <a:pPr marL="0" indent="0">
              <a:buNone/>
            </a:pPr>
            <a:r>
              <a:rPr lang="fr-FR" sz="2200" b="1" dirty="0" smtClean="0">
                <a:solidFill>
                  <a:srgbClr val="FF0000"/>
                </a:solidFill>
              </a:rPr>
              <a:t>Gérer l’asynchronisme</a:t>
            </a:r>
          </a:p>
          <a:p>
            <a:pPr lvl="1"/>
            <a:r>
              <a:rPr lang="fr-FR" sz="1700" dirty="0" smtClean="0"/>
              <a:t>Asynchrone, c’est quoi</a:t>
            </a:r>
          </a:p>
          <a:p>
            <a:pPr lvl="1"/>
            <a:r>
              <a:rPr lang="fr-FR" sz="1700" dirty="0" smtClean="0"/>
              <a:t>Callbacks et modèle Publisher/</a:t>
            </a:r>
            <a:r>
              <a:rPr lang="fr-FR" sz="1700" dirty="0" err="1" smtClean="0"/>
              <a:t>Subscriber</a:t>
            </a:r>
            <a:endParaRPr lang="fr-FR" sz="1700" dirty="0" smtClean="0"/>
          </a:p>
          <a:p>
            <a:pPr lvl="1"/>
            <a:r>
              <a:rPr lang="fr-FR" sz="1700" dirty="0" smtClean="0"/>
              <a:t>Promises</a:t>
            </a:r>
          </a:p>
          <a:p>
            <a:pPr lvl="1"/>
            <a:r>
              <a:rPr lang="fr-FR" sz="1700" dirty="0" err="1" smtClean="0"/>
              <a:t>async</a:t>
            </a:r>
            <a:r>
              <a:rPr lang="fr-FR" sz="1700" dirty="0" smtClean="0"/>
              <a:t> / </a:t>
            </a:r>
            <a:r>
              <a:rPr lang="fr-FR" sz="1700" dirty="0" err="1" smtClean="0"/>
              <a:t>await</a:t>
            </a:r>
            <a:endParaRPr lang="fr-FR" sz="1700" dirty="0" smtClean="0"/>
          </a:p>
          <a:p>
            <a:pPr lvl="1"/>
            <a:r>
              <a:rPr lang="fr-FR" sz="1700" dirty="0" smtClean="0"/>
              <a:t>Observables</a:t>
            </a:r>
            <a:endParaRPr lang="fr-FR" sz="1700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6166697" y="1603550"/>
            <a:ext cx="2890664" cy="494880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Orienté Objet</a:t>
            </a:r>
          </a:p>
          <a:p>
            <a:pPr lvl="1"/>
            <a:r>
              <a:rPr lang="fr-FR" dirty="0"/>
              <a:t>Prototypes et délégation</a:t>
            </a:r>
          </a:p>
          <a:p>
            <a:pPr lvl="1"/>
            <a:r>
              <a:rPr lang="fr-FR" dirty="0" smtClean="0"/>
              <a:t>class / super / </a:t>
            </a:r>
            <a:r>
              <a:rPr lang="fr-FR" dirty="0" err="1" smtClean="0"/>
              <a:t>extends</a:t>
            </a:r>
            <a:endParaRPr lang="fr-FR" sz="3200" dirty="0" smtClean="0"/>
          </a:p>
          <a:p>
            <a:pPr lvl="1"/>
            <a:r>
              <a:rPr lang="fr-FR" dirty="0" smtClean="0"/>
              <a:t>Composition d’objets</a:t>
            </a:r>
            <a:endParaRPr lang="fr-FR" sz="3200" dirty="0" smtClean="0"/>
          </a:p>
          <a:p>
            <a:pPr lvl="1"/>
            <a:r>
              <a:rPr lang="fr-FR" dirty="0" smtClean="0"/>
              <a:t>Symboles, </a:t>
            </a:r>
            <a:r>
              <a:rPr lang="fr-FR" dirty="0" err="1" smtClean="0"/>
              <a:t>itérables</a:t>
            </a:r>
            <a:r>
              <a:rPr lang="fr-FR" dirty="0" smtClean="0"/>
              <a:t> et générateurs</a:t>
            </a:r>
            <a:endParaRPr lang="fr-FR" sz="3200" dirty="0" smtClean="0"/>
          </a:p>
          <a:p>
            <a:pPr lvl="1"/>
            <a:r>
              <a:rPr lang="fr-FR" dirty="0" err="1" smtClean="0"/>
              <a:t>Proxies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sz="3600" dirty="0" smtClean="0"/>
          </a:p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Orienté Fonctionnel</a:t>
            </a:r>
            <a:endParaRPr lang="fr-FR" sz="4100" b="1" dirty="0" smtClean="0">
              <a:solidFill>
                <a:srgbClr val="FF0000"/>
              </a:solidFill>
            </a:endParaRPr>
          </a:p>
          <a:p>
            <a:pPr lvl="1"/>
            <a:r>
              <a:rPr lang="fr-FR" dirty="0" smtClean="0"/>
              <a:t>Récursivité</a:t>
            </a:r>
            <a:endParaRPr lang="fr-FR" sz="3200" dirty="0" smtClean="0"/>
          </a:p>
          <a:p>
            <a:pPr lvl="1"/>
            <a:r>
              <a:rPr lang="fr-FR" dirty="0" smtClean="0"/>
              <a:t>API chaînables</a:t>
            </a:r>
          </a:p>
          <a:p>
            <a:pPr lvl="1"/>
            <a:r>
              <a:rPr lang="fr-FR" dirty="0" smtClean="0"/>
              <a:t>Composition de fonctions</a:t>
            </a:r>
            <a:endParaRPr lang="fr-FR" sz="3200" dirty="0" smtClean="0"/>
          </a:p>
          <a:p>
            <a:pPr lvl="1"/>
            <a:r>
              <a:rPr lang="fr-FR" dirty="0" err="1" smtClean="0"/>
              <a:t>Curryfication</a:t>
            </a:r>
            <a:endParaRPr lang="fr-FR" sz="3200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Au-delà du JS</a:t>
            </a:r>
          </a:p>
          <a:p>
            <a:pPr lvl="1"/>
            <a:r>
              <a:rPr lang="fr-FR" sz="2100" dirty="0" smtClean="0"/>
              <a:t>Babel et </a:t>
            </a:r>
            <a:r>
              <a:rPr lang="fr-FR" sz="2100" dirty="0" err="1" smtClean="0"/>
              <a:t>transpileurs</a:t>
            </a:r>
            <a:endParaRPr lang="fr-FR" sz="2100" dirty="0" smtClean="0"/>
          </a:p>
          <a:p>
            <a:pPr lvl="1"/>
            <a:r>
              <a:rPr lang="fr-FR" sz="2100" dirty="0" smtClean="0"/>
              <a:t>TypeScript</a:t>
            </a:r>
            <a:r>
              <a:rPr lang="fr-FR" sz="2100" dirty="0"/>
              <a:t>, Flow, JSX…</a:t>
            </a:r>
            <a:endParaRPr lang="fr-FR" sz="21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35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Javascript</a:t>
            </a:r>
            <a:r>
              <a:rPr lang="fr-FR" dirty="0" smtClean="0"/>
              <a:t> Avancé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Fin de la formation, félicitations !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66A8C-E0F3-4509-A05D-142632B02B96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089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Types et primitives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JavaScript définit 7 types de données: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umber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</a:t>
            </a:r>
            <a:endParaRPr lang="fr-FR" dirty="0" smtClean="0"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74320" lvl="1" indent="0">
              <a:buNone/>
            </a:pP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fr-FR" dirty="0" smtClean="0"/>
              <a:t>L’opérateur </a:t>
            </a:r>
            <a:r>
              <a:rPr lang="fr-FR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fr-FR" dirty="0" smtClean="0"/>
              <a:t> retourne le type d’un objet, mais attention: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16</a:t>
            </a:fld>
            <a:endParaRPr lang="fr-FR" dirty="0"/>
          </a:p>
        </p:txBody>
      </p:sp>
      <p:sp>
        <p:nvSpPr>
          <p:cNvPr id="7" name="Accolade fermante 6"/>
          <p:cNvSpPr/>
          <p:nvPr/>
        </p:nvSpPr>
        <p:spPr>
          <a:xfrm>
            <a:off x="1907704" y="2132856"/>
            <a:ext cx="1008112" cy="2088232"/>
          </a:xfrm>
          <a:prstGeom prst="rightBrac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2987824" y="2946138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Primitives</a:t>
            </a:r>
            <a:endParaRPr lang="fr-FR" sz="2400" dirty="0"/>
          </a:p>
        </p:txBody>
      </p:sp>
      <p:cxnSp>
        <p:nvCxnSpPr>
          <p:cNvPr id="10" name="Connecteur droit avec flèche 9"/>
          <p:cNvCxnSpPr/>
          <p:nvPr/>
        </p:nvCxnSpPr>
        <p:spPr>
          <a:xfrm flipH="1">
            <a:off x="2051720" y="4077072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059832" y="3861048"/>
            <a:ext cx="194421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nouveauté ES6</a:t>
            </a:r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373216"/>
            <a:ext cx="54483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4572000" y="5373216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accent1"/>
                </a:solidFill>
              </a:rPr>
              <a:t>// bug de la 1</a:t>
            </a:r>
            <a:r>
              <a:rPr lang="fr-FR" sz="2000" baseline="30000" dirty="0" smtClean="0">
                <a:solidFill>
                  <a:schemeClr val="accent1"/>
                </a:solidFill>
              </a:rPr>
              <a:t>ère</a:t>
            </a:r>
            <a:r>
              <a:rPr lang="fr-FR" sz="2000" dirty="0" smtClean="0">
                <a:solidFill>
                  <a:schemeClr val="accent1"/>
                </a:solidFill>
              </a:rPr>
              <a:t> version d’ES </a:t>
            </a:r>
            <a:r>
              <a:rPr lang="fr-FR" sz="2000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</a:t>
            </a:r>
            <a:endParaRPr lang="fr-FR" sz="2000" dirty="0">
              <a:solidFill>
                <a:schemeClr val="accent1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635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null</a:t>
            </a:r>
            <a:r>
              <a:rPr lang="fr-FR" dirty="0" smtClean="0"/>
              <a:t> ou </a:t>
            </a:r>
            <a:r>
              <a:rPr lang="fr-FR" dirty="0" err="1" smtClean="0"/>
              <a:t>undefined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620888"/>
          </a:xfrm>
        </p:spPr>
        <p:txBody>
          <a:bodyPr/>
          <a:lstStyle/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r>
              <a:rPr lang="fr-FR" dirty="0" smtClean="0"/>
              <a:t> : la variable est déclarée mais non assignée</a:t>
            </a: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fr-FR" dirty="0" smtClean="0"/>
              <a:t>: la variable a été assignée à la référence nulle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fr-FR" dirty="0" smtClean="0"/>
              <a:t> représente l’absence intentionnelle de valeur et provient souvent d’une assignation par le développeur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17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547664" y="4437112"/>
            <a:ext cx="6120680" cy="20313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2400" dirty="0"/>
              <a:t>N’assignez pas de variables à </a:t>
            </a:r>
            <a:r>
              <a:rPr lang="fr-FR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r>
              <a:rPr lang="fr-FR" sz="2400" dirty="0"/>
              <a:t>. </a:t>
            </a:r>
            <a:r>
              <a:rPr lang="fr-FR" sz="2400" dirty="0" smtClean="0"/>
              <a:t/>
            </a:r>
            <a:br>
              <a:rPr lang="fr-FR" sz="2400" dirty="0" smtClean="0"/>
            </a:br>
            <a:r>
              <a:rPr lang="fr-FR" sz="2400" dirty="0" smtClean="0"/>
              <a:t>Utilisez </a:t>
            </a:r>
            <a:r>
              <a:rPr lang="fr-FR" sz="2400" dirty="0"/>
              <a:t>l’opérateur </a:t>
            </a:r>
            <a:r>
              <a:rPr lang="fr-FR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fr-FR" sz="2400" dirty="0"/>
              <a:t> à la place</a:t>
            </a:r>
            <a:r>
              <a:rPr lang="fr-FR" sz="2400" dirty="0" smtClean="0"/>
              <a:t>:</a:t>
            </a:r>
          </a:p>
          <a:p>
            <a:endParaRPr lang="fr-FR" sz="2400" dirty="0" smtClean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491" y="5373216"/>
            <a:ext cx="2867025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Connecteur droit 8"/>
          <p:cNvCxnSpPr/>
          <p:nvPr/>
        </p:nvCxnSpPr>
        <p:spPr>
          <a:xfrm flipV="1">
            <a:off x="4788024" y="5373216"/>
            <a:ext cx="1264477" cy="36004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4860032" y="5364832"/>
            <a:ext cx="984829" cy="368424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70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Les fonctions, </a:t>
            </a:r>
            <a:r>
              <a:rPr lang="fr-FR" dirty="0" err="1"/>
              <a:t>arrays</a:t>
            </a:r>
            <a:r>
              <a:rPr lang="fr-FR" dirty="0"/>
              <a:t> et dérivés sont tous de type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 smtClean="0">
                <a:cs typeface="Consolas" panose="020B0609020204030204" pitchFamily="49" charset="0"/>
              </a:rPr>
              <a:t>Contrairement aux primitives, les objets:</a:t>
            </a:r>
          </a:p>
          <a:p>
            <a:pPr lvl="1"/>
            <a:r>
              <a:rPr lang="fr-FR" dirty="0" smtClean="0">
                <a:cs typeface="Consolas" panose="020B0609020204030204" pitchFamily="49" charset="0"/>
              </a:rPr>
              <a:t>sont comparés par référence</a:t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endParaRPr lang="fr-FR" dirty="0" smtClean="0">
              <a:cs typeface="Consolas" panose="020B0609020204030204" pitchFamily="49" charset="0"/>
            </a:endParaRPr>
          </a:p>
          <a:p>
            <a:pPr lvl="1"/>
            <a:endParaRPr lang="fr-FR" dirty="0">
              <a:cs typeface="Consolas" panose="020B0609020204030204" pitchFamily="49" charset="0"/>
            </a:endParaRPr>
          </a:p>
          <a:p>
            <a:pPr marL="274320" lvl="1" indent="0">
              <a:buNone/>
            </a:pPr>
            <a:endParaRPr lang="fr-FR" dirty="0" smtClean="0">
              <a:cs typeface="Consolas" panose="020B0609020204030204" pitchFamily="49" charset="0"/>
            </a:endParaRPr>
          </a:p>
          <a:p>
            <a:pPr lvl="1"/>
            <a:r>
              <a:rPr lang="fr-FR" dirty="0" smtClean="0">
                <a:cs typeface="Consolas" panose="020B0609020204030204" pitchFamily="49" charset="0"/>
              </a:rPr>
              <a:t>ont une liste de propriétés qui sont des paires clé-valeur:</a:t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</a:rPr>
              <a:t>clé (String, Symbol) </a:t>
            </a: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 valeur (</a:t>
            </a:r>
            <a:r>
              <a:rPr lang="fr-FR" dirty="0" err="1" smtClean="0">
                <a:cs typeface="Consolas" panose="020B0609020204030204" pitchFamily="49" charset="0"/>
                <a:sym typeface="Wingdings" panose="05000000000000000000" pitchFamily="2" charset="2"/>
              </a:rPr>
              <a:t>any</a:t>
            </a: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)</a:t>
            </a:r>
          </a:p>
          <a:p>
            <a:pPr marL="548640" lvl="2" indent="0">
              <a:buNone/>
            </a:pPr>
            <a:endParaRPr lang="fr-FR" dirty="0"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18</a:t>
            </a:fld>
            <a:endParaRPr lang="fr-FR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2868538"/>
            <a:ext cx="5095875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344" y="5373216"/>
            <a:ext cx="45053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5754216"/>
            <a:ext cx="45053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45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Objets: parcours des propriétés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fr-FR" dirty="0" smtClean="0"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548640" lvl="2" indent="0">
              <a:buNone/>
            </a:pPr>
            <a:endParaRPr lang="fr-FR" dirty="0"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19</a:t>
            </a:fld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12776"/>
            <a:ext cx="5760640" cy="1988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485884"/>
            <a:ext cx="4824536" cy="3183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900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784304"/>
          </a:xfrm>
        </p:spPr>
        <p:txBody>
          <a:bodyPr>
            <a:normAutofit/>
          </a:bodyPr>
          <a:lstStyle/>
          <a:p>
            <a:pPr algn="just"/>
            <a:r>
              <a:rPr lang="fr-FR" sz="2000" dirty="0"/>
              <a:t>Cette formation s'adresse aux développeurs ayant déjà un</a:t>
            </a:r>
            <a:r>
              <a:rPr lang="fr-FR" sz="2000" b="1" dirty="0"/>
              <a:t> niveau débutant à moyen en JavaScript</a:t>
            </a:r>
            <a:r>
              <a:rPr lang="fr-FR" sz="2000" dirty="0"/>
              <a:t> et souhaitant approfondir leurs connaissances sur ce langage </a:t>
            </a:r>
            <a:r>
              <a:rPr lang="fr-FR" sz="2000" dirty="0" smtClean="0"/>
              <a:t>pour </a:t>
            </a:r>
            <a:r>
              <a:rPr lang="fr-FR" sz="2000" dirty="0"/>
              <a:t>mieux appréhender des projets JavaScript plus ambitieux</a:t>
            </a:r>
            <a:r>
              <a:rPr lang="fr-FR" sz="2000" dirty="0" smtClean="0"/>
              <a:t>.</a:t>
            </a:r>
          </a:p>
          <a:p>
            <a:pPr marL="0" indent="0" algn="just">
              <a:buNone/>
            </a:pPr>
            <a:endParaRPr lang="fr-FR" sz="2000" dirty="0" smtClean="0"/>
          </a:p>
          <a:p>
            <a:pPr algn="just"/>
            <a:r>
              <a:rPr lang="fr-FR" sz="2000" dirty="0" smtClean="0"/>
              <a:t>Elle </a:t>
            </a:r>
            <a:r>
              <a:rPr lang="fr-FR" sz="2000" dirty="0"/>
              <a:t>est catégorisée en niveau </a:t>
            </a:r>
            <a:r>
              <a:rPr lang="fr-FR" sz="2000" b="1" dirty="0"/>
              <a:t>avancé</a:t>
            </a:r>
            <a:r>
              <a:rPr lang="fr-FR" sz="2000" dirty="0"/>
              <a:t>, ce qui veut dire que l'on s'attardera davantage sur les points techniques du langage et sur l'étude de certains patterns de programmation avancés. </a:t>
            </a:r>
            <a:endParaRPr lang="fr-FR" sz="2000" dirty="0" smtClean="0"/>
          </a:p>
          <a:p>
            <a:pPr marL="0" indent="0" algn="just">
              <a:buNone/>
            </a:pPr>
            <a:endParaRPr lang="fr-FR" sz="2000" dirty="0"/>
          </a:p>
          <a:p>
            <a:pPr algn="just"/>
            <a:r>
              <a:rPr lang="fr-FR" sz="2000" dirty="0"/>
              <a:t>La formation se concentre sur le </a:t>
            </a:r>
            <a:r>
              <a:rPr lang="fr-FR" sz="2000" b="1" dirty="0"/>
              <a:t>langage</a:t>
            </a:r>
            <a:r>
              <a:rPr lang="fr-FR" sz="2000" dirty="0"/>
              <a:t> et est </a:t>
            </a:r>
            <a:r>
              <a:rPr lang="fr-FR" sz="2000" b="1" dirty="0"/>
              <a:t>agnostique</a:t>
            </a:r>
            <a:r>
              <a:rPr lang="fr-FR" sz="2000" dirty="0"/>
              <a:t> de tout </a:t>
            </a:r>
            <a:r>
              <a:rPr lang="fr-FR" sz="2000" dirty="0" err="1"/>
              <a:t>framework</a:t>
            </a:r>
            <a:r>
              <a:rPr lang="fr-FR" sz="2000" dirty="0"/>
              <a:t> ou environnement, c'est-à-dire que vous pourrez en appliquer les enseignements aussi bien sur du front-end (</a:t>
            </a:r>
            <a:r>
              <a:rPr lang="fr-FR" sz="2000" dirty="0" err="1"/>
              <a:t>Angular</a:t>
            </a:r>
            <a:r>
              <a:rPr lang="fr-FR" sz="2000" dirty="0"/>
              <a:t>, Vue.js, </a:t>
            </a:r>
            <a:r>
              <a:rPr lang="fr-FR" sz="2000" dirty="0" err="1"/>
              <a:t>Ember</a:t>
            </a:r>
            <a:r>
              <a:rPr lang="fr-FR" sz="2000" dirty="0"/>
              <a:t>...) que sur du back-end (Node.js</a:t>
            </a:r>
            <a:r>
              <a:rPr lang="fr-FR" sz="2000" dirty="0" smtClean="0"/>
              <a:t>).</a:t>
            </a:r>
          </a:p>
          <a:p>
            <a:pPr marL="0" indent="0" algn="just">
              <a:buNone/>
            </a:pPr>
            <a:endParaRPr lang="fr-FR" sz="2000" dirty="0" smtClean="0"/>
          </a:p>
          <a:p>
            <a:pPr algn="just"/>
            <a:r>
              <a:rPr lang="fr-FR" sz="2000" dirty="0" smtClean="0"/>
              <a:t>C'est </a:t>
            </a:r>
            <a:r>
              <a:rPr lang="fr-FR" sz="2000" dirty="0"/>
              <a:t>l'occasion idéale de revoir et consolider les bases pour tous ceux qui ont appris JavaScript "sur le tas", ou pour </a:t>
            </a:r>
            <a:r>
              <a:rPr lang="fr-FR" sz="2000" dirty="0" smtClean="0"/>
              <a:t>préparer ou complémenter </a:t>
            </a:r>
            <a:r>
              <a:rPr lang="fr-FR" sz="2000" dirty="0"/>
              <a:t>une formation sur un </a:t>
            </a:r>
            <a:r>
              <a:rPr lang="fr-FR" sz="2000" dirty="0" err="1"/>
              <a:t>framework</a:t>
            </a:r>
            <a:r>
              <a:rPr lang="fr-FR" sz="2000" dirty="0"/>
              <a:t> web moderne.</a:t>
            </a:r>
          </a:p>
          <a:p>
            <a:pPr algn="just"/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82698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Objets: assignation de propriétés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20</a:t>
            </a:fld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04864"/>
            <a:ext cx="7012311" cy="2037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827584" y="4725144"/>
            <a:ext cx="7344816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Object.assign</a:t>
            </a:r>
            <a:r>
              <a:rPr lang="fr-FR" dirty="0" smtClean="0"/>
              <a:t> est très utile pour l’assignation de valeurs par défaut ou l’assignation d’un ensemble de propriétés en une seule instruction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518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Descripteurs de propriétés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Chaque propriété contient en plus de sa valeur, une liste de paramètres intrinsèques appelés </a:t>
            </a:r>
            <a:r>
              <a:rPr lang="fr-FR" b="1" dirty="0" smtClean="0"/>
              <a:t>descripteurs</a:t>
            </a:r>
            <a:r>
              <a:rPr lang="fr-FR" dirty="0" smtClean="0"/>
              <a:t>: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fr-FR" dirty="0" smtClean="0">
                <a:solidFill>
                  <a:schemeClr val="accent1"/>
                </a:solidFill>
              </a:rPr>
              <a:t>: la valeur de la propriété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enumerable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smtClean="0">
                <a:solidFill>
                  <a:schemeClr val="accent1"/>
                </a:solidFill>
              </a:rPr>
              <a:t>si la propriété est retournée par </a:t>
            </a:r>
            <a:r>
              <a:rPr lang="fr-FR" sz="1600" dirty="0" err="1" smtClean="0">
                <a:solidFill>
                  <a:schemeClr val="accent1"/>
                </a:solidFill>
              </a:rPr>
              <a:t>Object.keys</a:t>
            </a:r>
            <a:r>
              <a:rPr lang="fr-FR" sz="1600" dirty="0" smtClean="0">
                <a:solidFill>
                  <a:schemeClr val="accent1"/>
                </a:solidFill>
              </a:rPr>
              <a:t> ou </a:t>
            </a:r>
            <a:r>
              <a:rPr lang="fr-FR" sz="1600" dirty="0" err="1" smtClean="0">
                <a:solidFill>
                  <a:schemeClr val="accent1"/>
                </a:solidFill>
              </a:rPr>
              <a:t>for..in</a:t>
            </a:r>
            <a:endParaRPr lang="fr-FR" sz="1600" dirty="0" smtClean="0">
              <a:solidFill>
                <a:schemeClr val="accent1"/>
              </a:solidFill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writable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>
                <a:solidFill>
                  <a:schemeClr val="accent1"/>
                </a:solidFill>
              </a:rPr>
              <a:t>si la valeur de la propriété peut être modifiée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configurable: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fr-FR" dirty="0" smtClean="0"/>
              <a:t> </a:t>
            </a:r>
            <a:r>
              <a:rPr lang="fr-FR" dirty="0" smtClean="0">
                <a:solidFill>
                  <a:schemeClr val="accent1"/>
                </a:solidFill>
              </a:rPr>
              <a:t>si le descripteur peut être modifié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fr-FR" dirty="0" smtClean="0"/>
              <a:t>: </a:t>
            </a:r>
            <a:r>
              <a:rPr lang="fr-FR" dirty="0" smtClean="0">
                <a:solidFill>
                  <a:schemeClr val="accent1"/>
                </a:solidFill>
              </a:rPr>
              <a:t>fonction optionnelle à utiliser comme accesseur (getter)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fr-FR" dirty="0" smtClean="0"/>
              <a:t>: </a:t>
            </a:r>
            <a:r>
              <a:rPr lang="fr-FR" dirty="0" smtClean="0">
                <a:solidFill>
                  <a:schemeClr val="accent1"/>
                </a:solidFill>
              </a:rPr>
              <a:t>fonction optionnelle à utiliser comme mutateur (setter)</a:t>
            </a:r>
          </a:p>
          <a:p>
            <a:pPr lvl="1"/>
            <a:endParaRPr lang="fr-FR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fr-FR" dirty="0" smtClean="0"/>
              <a:t>Une assignation par défaut est énumérable, modifiable et configurable, sans accesseur ou mutateur spécifique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447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Getters / Setters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Déclaration littérale pour les descripteurs </a:t>
            </a:r>
            <a:r>
              <a:rPr lang="fr-FR" dirty="0" err="1" smtClean="0"/>
              <a:t>get</a:t>
            </a:r>
            <a:r>
              <a:rPr lang="fr-FR" dirty="0" smtClean="0"/>
              <a:t> / set 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22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2204864"/>
            <a:ext cx="7200800" cy="352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67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Définir les descripteurs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/>
              <a:t>La méthode </a:t>
            </a:r>
            <a:r>
              <a:rPr lang="fr-F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Object.defineProperty</a:t>
            </a:r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fr-FR" sz="2000" dirty="0"/>
              <a:t> permet </a:t>
            </a:r>
            <a:r>
              <a:rPr lang="fr-FR" sz="2000" dirty="0" smtClean="0"/>
              <a:t>d’assigner une propriété en précisant ses descripteurs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23</a:t>
            </a:fld>
            <a:endParaRPr lang="fr-FR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36912"/>
            <a:ext cx="5133975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636912"/>
            <a:ext cx="26289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/>
        </p:nvCxnSpPr>
        <p:spPr>
          <a:xfrm>
            <a:off x="5724128" y="2636912"/>
            <a:ext cx="0" cy="3672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443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Propriétés propres et déléguées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600200"/>
            <a:ext cx="828092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Les propriétés assignées à un objet sont appelées les </a:t>
            </a:r>
            <a:br>
              <a:rPr lang="fr-FR" sz="2000" dirty="0" smtClean="0"/>
            </a:br>
            <a:r>
              <a:rPr lang="fr-FR" sz="2000" b="1" dirty="0" smtClean="0"/>
              <a:t>propriétés propres (</a:t>
            </a:r>
            <a:r>
              <a:rPr lang="fr-FR" sz="2000" b="1" dirty="0" err="1" smtClean="0"/>
              <a:t>own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properties</a:t>
            </a:r>
            <a:r>
              <a:rPr lang="fr-FR" sz="2000" b="1" dirty="0" smtClean="0"/>
              <a:t>) </a:t>
            </a:r>
            <a:r>
              <a:rPr lang="fr-FR" sz="2000" dirty="0" smtClean="0"/>
              <a:t>de l’objet. Mais il existe d’autres types de propriétés, les </a:t>
            </a:r>
            <a:r>
              <a:rPr lang="fr-FR" sz="2000" b="1" dirty="0" smtClean="0"/>
              <a:t>propriétés</a:t>
            </a:r>
            <a:r>
              <a:rPr lang="fr-FR" sz="2000" dirty="0" smtClean="0"/>
              <a:t> </a:t>
            </a:r>
            <a:r>
              <a:rPr lang="fr-FR" sz="2000" b="1" dirty="0" smtClean="0"/>
              <a:t>déléguées</a:t>
            </a:r>
            <a:r>
              <a:rPr lang="fr-FR" sz="2000" dirty="0" smtClean="0"/>
              <a:t>.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sz="2000" dirty="0" smtClean="0"/>
              <a:t>Ces propriétés déléguées sont en réalité les propriétés propres du </a:t>
            </a:r>
            <a:r>
              <a:rPr lang="fr-FR" sz="2000" b="1" dirty="0" smtClean="0"/>
              <a:t>prototype</a:t>
            </a:r>
            <a:r>
              <a:rPr lang="fr-FR" sz="2000" dirty="0" smtClean="0"/>
              <a:t> de l’objet (</a:t>
            </a:r>
            <a:r>
              <a:rPr lang="fr-FR" sz="2000" dirty="0" err="1" smtClean="0"/>
              <a:t>cf</a:t>
            </a:r>
            <a:r>
              <a:rPr lang="fr-FR" sz="2000" dirty="0" smtClean="0"/>
              <a:t> section Orienté Objet)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24</a:t>
            </a:fld>
            <a:endParaRPr lang="fr-FR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780928"/>
            <a:ext cx="3873798" cy="2008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6021288"/>
            <a:ext cx="5878618" cy="632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18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Scopes (portées)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4"/>
            <a:ext cx="8579296" cy="4992216"/>
          </a:xfrm>
        </p:spPr>
        <p:txBody>
          <a:bodyPr/>
          <a:lstStyle/>
          <a:p>
            <a:pPr marL="0" indent="0">
              <a:buNone/>
            </a:pPr>
            <a:r>
              <a:rPr lang="fr-FR" sz="2000" b="1" dirty="0" smtClean="0"/>
              <a:t>Scope = portée </a:t>
            </a:r>
            <a:r>
              <a:rPr lang="fr-FR" sz="2000" dirty="0" smtClean="0"/>
              <a:t>= périmètre dans lequel les variables peuvent être accédées depuis un endroit donné</a:t>
            </a:r>
          </a:p>
          <a:p>
            <a:pPr marL="0" indent="0">
              <a:buNone/>
            </a:pPr>
            <a:r>
              <a:rPr lang="fr-FR" sz="2000" dirty="0" smtClean="0"/>
              <a:t>Au plus haut niveau, on est dans le scope </a:t>
            </a:r>
            <a:r>
              <a:rPr lang="fr-FR" sz="2000" b="1" dirty="0" smtClean="0"/>
              <a:t>global</a:t>
            </a:r>
            <a:r>
              <a:rPr lang="fr-FR" sz="2000" dirty="0" smtClean="0"/>
              <a:t>, accessible partout.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          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25</a:t>
            </a:fld>
            <a:endParaRPr lang="fr-FR" dirty="0"/>
          </a:p>
        </p:txBody>
      </p:sp>
      <p:pic>
        <p:nvPicPr>
          <p:cNvPr id="4098" name="Picture 2" descr="https://github.com/getify/You-Dont-Know-JS/raw/master/scope%20%26%20closures/fig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250" y="2708920"/>
            <a:ext cx="4629998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395536" y="5746030"/>
            <a:ext cx="8748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Accessible depuis le scope global </a:t>
            </a:r>
            <a:r>
              <a:rPr lang="fr-FR" dirty="0" smtClean="0">
                <a:solidFill>
                  <a:srgbClr val="00C180"/>
                </a:solidFill>
              </a:rPr>
              <a:t>(1)                   </a:t>
            </a:r>
            <a:r>
              <a:rPr lang="fr-FR" dirty="0" smtClean="0"/>
              <a:t>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smtClean="0"/>
              <a:t>Accessible depuis le scope de la fonction </a:t>
            </a:r>
            <a:r>
              <a:rPr lang="fr-FR" dirty="0" err="1" smtClean="0"/>
              <a:t>foo</a:t>
            </a:r>
            <a:r>
              <a:rPr lang="fr-FR" dirty="0" smtClean="0"/>
              <a:t> </a:t>
            </a:r>
            <a:r>
              <a:rPr lang="fr-F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(2)  </a:t>
            </a:r>
            <a:r>
              <a:rPr lang="fr-FR" dirty="0" smtClean="0"/>
              <a:t>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, a, b, bar</a:t>
            </a:r>
          </a:p>
          <a:p>
            <a:r>
              <a:rPr lang="fr-FR" dirty="0" smtClean="0"/>
              <a:t>Accessible depuis le scope de la fonction bar </a:t>
            </a:r>
            <a:r>
              <a:rPr lang="fr-FR" dirty="0" smtClean="0">
                <a:solidFill>
                  <a:srgbClr val="0070C0"/>
                </a:solidFill>
              </a:rPr>
              <a:t>(3)</a:t>
            </a:r>
            <a:r>
              <a:rPr lang="fr-FR" dirty="0" smtClean="0"/>
              <a:t>  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, a, b, bar, c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29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Scopes de blocs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En plus des scopes des fonctions, certaines instructions créent des scopes dits </a:t>
            </a:r>
            <a:r>
              <a:rPr lang="fr-FR" b="1" dirty="0" smtClean="0"/>
              <a:t>scopes de blocs</a:t>
            </a:r>
          </a:p>
          <a:p>
            <a:pPr marL="0" indent="0">
              <a:buNone/>
            </a:pPr>
            <a:r>
              <a:rPr lang="fr-FR" dirty="0" smtClean="0"/>
              <a:t>On parle d’ </a:t>
            </a:r>
            <a:r>
              <a:rPr lang="fr-FR" b="1" dirty="0" smtClean="0"/>
              <a:t>instructions à bloc </a:t>
            </a:r>
            <a:r>
              <a:rPr lang="fr-FR" dirty="0" smtClean="0"/>
              <a:t>:</a:t>
            </a:r>
          </a:p>
          <a:p>
            <a:pPr lvl="1"/>
            <a:r>
              <a:rPr lang="fr-FR" sz="2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if(){ … }</a:t>
            </a:r>
          </a:p>
          <a:p>
            <a:pPr lvl="1"/>
            <a:r>
              <a:rPr lang="fr-FR" sz="2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for(){ … }</a:t>
            </a:r>
          </a:p>
          <a:p>
            <a:pPr lvl="1"/>
            <a:r>
              <a:rPr lang="fr-FR" sz="2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fr-FR" sz="2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(){ … }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Un scope de bloc peut aussi être déclaré avec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{ … }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i="1" dirty="0" smtClean="0">
                <a:cs typeface="Consolas" panose="020B0609020204030204" pitchFamily="49" charset="0"/>
              </a:rPr>
              <a:t>(à ne pas confondre avec une déclaration littérale d’objet)</a:t>
            </a:r>
            <a:endParaRPr lang="fr-FR" i="1" dirty="0" smtClean="0"/>
          </a:p>
          <a:p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26</a:t>
            </a:fld>
            <a:endParaRPr lang="fr-F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126771"/>
            <a:ext cx="4499992" cy="1814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009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var, let ou </a:t>
            </a:r>
            <a:r>
              <a:rPr lang="fr-FR" dirty="0" err="1" smtClean="0"/>
              <a:t>const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536" y="1484784"/>
            <a:ext cx="8229600" cy="1008112"/>
          </a:xfrm>
        </p:spPr>
        <p:txBody>
          <a:bodyPr/>
          <a:lstStyle/>
          <a:p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let </a:t>
            </a:r>
            <a:r>
              <a:rPr lang="fr-FR" dirty="0" smtClean="0">
                <a:cs typeface="Consolas" panose="020B0609020204030204" pitchFamily="49" charset="0"/>
              </a:rPr>
              <a:t>et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>
                <a:cs typeface="Consolas" panose="020B0609020204030204" pitchFamily="49" charset="0"/>
              </a:rPr>
              <a:t>sont apparus avec ES2015</a:t>
            </a:r>
          </a:p>
          <a:p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fr-FR" dirty="0" smtClean="0">
                <a:cs typeface="Consolas" panose="020B0609020204030204" pitchFamily="49" charset="0"/>
              </a:rPr>
              <a:t>n’est quasiment plus utilisé depuis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27</a:t>
            </a:fld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1403648" y="6212054"/>
            <a:ext cx="7272808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u="sng" dirty="0" smtClean="0">
                <a:cs typeface="Consolas" panose="020B0609020204030204" pitchFamily="49" charset="0"/>
              </a:rPr>
              <a:t>Recommandé</a:t>
            </a:r>
            <a:r>
              <a:rPr lang="fr-FR" dirty="0" smtClean="0">
                <a:cs typeface="Consolas" panose="020B0609020204030204" pitchFamily="49" charset="0"/>
              </a:rPr>
              <a:t>: Privilégier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dirty="0">
                <a:cs typeface="Consolas" panose="020B0609020204030204" pitchFamily="49" charset="0"/>
              </a:rPr>
              <a:t>, ou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let </a:t>
            </a:r>
            <a:r>
              <a:rPr lang="fr-FR" dirty="0">
                <a:cs typeface="Consolas" panose="020B0609020204030204" pitchFamily="49" charset="0"/>
              </a:rPr>
              <a:t>si vous devez </a:t>
            </a:r>
            <a:r>
              <a:rPr lang="fr-FR" dirty="0" smtClean="0">
                <a:cs typeface="Consolas" panose="020B0609020204030204" pitchFamily="49" charset="0"/>
              </a:rPr>
              <a:t>réassigner</a:t>
            </a:r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708920"/>
            <a:ext cx="2304256" cy="89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05" y="3861048"/>
            <a:ext cx="3897347" cy="9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46" y="5013176"/>
            <a:ext cx="4790306" cy="89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023119"/>
              </p:ext>
            </p:extLst>
          </p:nvPr>
        </p:nvGraphicFramePr>
        <p:xfrm>
          <a:off x="3635896" y="2564904"/>
          <a:ext cx="5040560" cy="16459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80120"/>
                <a:gridCol w="1656184"/>
                <a:gridCol w="2304256"/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/>
                        <a:t>Scope</a:t>
                      </a:r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err="1" smtClean="0"/>
                        <a:t>Réassignable</a:t>
                      </a:r>
                      <a:endParaRPr lang="fr-FR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var</a:t>
                      </a:r>
                      <a:endParaRPr lang="fr-FR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/>
                        <a:t>fonction</a:t>
                      </a:r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/>
                        <a:t>oui</a:t>
                      </a:r>
                      <a:endParaRPr lang="fr-FR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let</a:t>
                      </a:r>
                      <a:endParaRPr lang="fr-FR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/>
                        <a:t>bloc</a:t>
                      </a:r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/>
                        <a:t>oui</a:t>
                      </a:r>
                      <a:endParaRPr lang="fr-FR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const</a:t>
                      </a:r>
                      <a:endParaRPr lang="fr-FR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/>
                        <a:t>bloc</a:t>
                      </a:r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/>
                        <a:t>non</a:t>
                      </a:r>
                      <a:endParaRPr lang="fr-FR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803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Closures</a:t>
            </a:r>
            <a:r>
              <a:rPr lang="fr-FR" dirty="0" smtClean="0"/>
              <a:t> (fermetures)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876800"/>
          </a:xfrm>
        </p:spPr>
        <p:txBody>
          <a:bodyPr/>
          <a:lstStyle/>
          <a:p>
            <a:pPr marL="0" indent="0">
              <a:spcBef>
                <a:spcPts val="1800"/>
              </a:spcBef>
              <a:buNone/>
            </a:pPr>
            <a:r>
              <a:rPr lang="fr-FR" b="1" dirty="0" smtClean="0"/>
              <a:t>Scope d’une fonction = scope local + scope parent</a:t>
            </a:r>
            <a:br>
              <a:rPr lang="fr-FR" b="1" dirty="0" smtClean="0"/>
            </a:br>
            <a:r>
              <a:rPr lang="fr-FR" b="1" dirty="0" smtClean="0"/>
              <a:t>                                  = variables locales + variables libres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fr-FR" sz="2000" dirty="0" smtClean="0"/>
              <a:t>Une fonction utilisant des </a:t>
            </a:r>
            <a:r>
              <a:rPr lang="fr-FR" sz="2000" b="1" dirty="0" smtClean="0"/>
              <a:t>variables libres </a:t>
            </a:r>
            <a:r>
              <a:rPr lang="fr-FR" sz="2000" dirty="0" smtClean="0"/>
              <a:t>(définies dans un scope parent) crée ce qu’on appelle une </a:t>
            </a:r>
            <a:r>
              <a:rPr lang="fr-FR" sz="2000" b="1" dirty="0" err="1" smtClean="0"/>
              <a:t>closure</a:t>
            </a:r>
            <a:r>
              <a:rPr lang="fr-FR" sz="2000" dirty="0" smtClean="0"/>
              <a:t>.  Une </a:t>
            </a:r>
            <a:r>
              <a:rPr lang="fr-FR" sz="2000" dirty="0" err="1" smtClean="0"/>
              <a:t>closure</a:t>
            </a:r>
            <a:r>
              <a:rPr lang="fr-FR" sz="2000" dirty="0" smtClean="0"/>
              <a:t> doit garder en mémoire son scope parent pour pouvoir s’exécuter correctement.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28</a:t>
            </a:fld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74" y="3933056"/>
            <a:ext cx="325755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39552" y="3875121"/>
            <a:ext cx="4320480" cy="16312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add5</a:t>
            </a:r>
            <a:r>
              <a:rPr lang="fr-FR" sz="1600" i="1" dirty="0" smtClean="0"/>
              <a:t> retient son scope parent avec 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x=5</a:t>
            </a:r>
          </a:p>
          <a:p>
            <a:pPr>
              <a:spcBef>
                <a:spcPts val="1200"/>
              </a:spcBef>
            </a:pPr>
            <a:r>
              <a:rPr lang="fr-FR" sz="1600" i="1" dirty="0" smtClean="0"/>
              <a:t>Ce lien empêche le </a:t>
            </a:r>
            <a:r>
              <a:rPr lang="fr-FR" sz="1600" i="1" dirty="0" err="1" smtClean="0"/>
              <a:t>garbage</a:t>
            </a:r>
            <a:r>
              <a:rPr lang="fr-FR" sz="1600" i="1" dirty="0" smtClean="0"/>
              <a:t> collector de déréférencer la variable locale 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fr-FR" sz="1600" i="1" dirty="0" smtClean="0"/>
              <a:t> à la fin de l’exécution de </a:t>
            </a:r>
            <a:r>
              <a:rPr lang="fr-FR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endParaRPr lang="fr-FR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1200"/>
              </a:spcBef>
            </a:pP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add5</a:t>
            </a:r>
            <a:r>
              <a:rPr lang="fr-FR" sz="1600" i="1" dirty="0" smtClean="0"/>
              <a:t> crée donc une </a:t>
            </a:r>
            <a:r>
              <a:rPr lang="fr-FR" sz="1600" b="1" i="1" dirty="0" err="1" smtClean="0"/>
              <a:t>closure</a:t>
            </a:r>
            <a:endParaRPr lang="fr-FR" sz="1600" b="1" i="1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539552" y="5733256"/>
            <a:ext cx="4320480" cy="8640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fr-FR" sz="1600" dirty="0" smtClean="0"/>
              <a:t>Les </a:t>
            </a:r>
            <a:r>
              <a:rPr lang="fr-FR" sz="1600" dirty="0" err="1" smtClean="0"/>
              <a:t>closures</a:t>
            </a:r>
            <a:r>
              <a:rPr lang="fr-FR" sz="1600" dirty="0" smtClean="0"/>
              <a:t> involontaires sont la source la plus fréquente de problèmes de </a:t>
            </a:r>
            <a:r>
              <a:rPr lang="fr-FR" sz="1600" b="1" dirty="0" smtClean="0"/>
              <a:t>fuites mémoire </a:t>
            </a:r>
            <a:r>
              <a:rPr lang="fr-FR" sz="1600" dirty="0" smtClean="0"/>
              <a:t>dans les applications web.</a:t>
            </a:r>
          </a:p>
        </p:txBody>
      </p:sp>
    </p:spTree>
    <p:extLst>
      <p:ext uri="{BB962C8B-B14F-4D97-AF65-F5344CB8AC3E}">
        <p14:creationId xmlns:p14="http://schemas.microsoft.com/office/powerpoint/2010/main" val="222779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Utilisation des </a:t>
            </a:r>
            <a:r>
              <a:rPr lang="fr-FR" dirty="0" err="1" smtClean="0"/>
              <a:t>closures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Variables « privées »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29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2424113"/>
            <a:ext cx="4152900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611033" y="4786909"/>
            <a:ext cx="79214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En dehors du scope de la fonction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getCompteur</a:t>
            </a:r>
            <a:r>
              <a:rPr lang="fr-FR" sz="2000" dirty="0" smtClean="0"/>
              <a:t>, la </a:t>
            </a:r>
            <a:r>
              <a:rPr lang="fr-FR" sz="2000" dirty="0"/>
              <a:t>variable </a:t>
            </a:r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fr-FR" sz="2000" dirty="0"/>
              <a:t> ne sera jamais accessible. </a:t>
            </a: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>Seule </a:t>
            </a:r>
            <a:r>
              <a:rPr lang="fr-FR" sz="2000" dirty="0"/>
              <a:t>les </a:t>
            </a:r>
            <a:r>
              <a:rPr lang="fr-FR" sz="2000" dirty="0" err="1"/>
              <a:t>closures</a:t>
            </a:r>
            <a:r>
              <a:rPr lang="fr-FR" sz="2000" dirty="0"/>
              <a:t> </a:t>
            </a:r>
            <a:r>
              <a:rPr lang="fr-F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getValue</a:t>
            </a:r>
            <a:r>
              <a:rPr lang="fr-FR" sz="2000" dirty="0"/>
              <a:t> et </a:t>
            </a:r>
            <a:r>
              <a:rPr lang="fr-F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increment</a:t>
            </a:r>
            <a:r>
              <a:rPr lang="fr-FR" sz="2000" dirty="0"/>
              <a:t> permettent d’y </a:t>
            </a:r>
            <a:r>
              <a:rPr lang="fr-FR" sz="2000" dirty="0" smtClean="0"/>
              <a:t>accéder.</a:t>
            </a:r>
          </a:p>
        </p:txBody>
      </p:sp>
    </p:spTree>
    <p:extLst>
      <p:ext uri="{BB962C8B-B14F-4D97-AF65-F5344CB8AC3E}">
        <p14:creationId xmlns:p14="http://schemas.microsoft.com/office/powerpoint/2010/main" val="286093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Agenda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504" y="1628800"/>
            <a:ext cx="3096344" cy="4824536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fr-FR" sz="2000" b="1" dirty="0" smtClean="0">
                <a:solidFill>
                  <a:srgbClr val="FF0000"/>
                </a:solidFill>
              </a:rPr>
              <a:t>Préambule</a:t>
            </a:r>
          </a:p>
          <a:p>
            <a:pPr lvl="1"/>
            <a:r>
              <a:rPr lang="fr-FR" sz="1600" dirty="0" err="1" smtClean="0"/>
              <a:t>ECMAScript</a:t>
            </a:r>
            <a:r>
              <a:rPr lang="fr-FR" sz="1600" dirty="0" smtClean="0"/>
              <a:t>, TC39 et les versions de JavaScript</a:t>
            </a:r>
            <a:r>
              <a:rPr lang="fr-FR" sz="1700" dirty="0" smtClean="0"/>
              <a:t/>
            </a:r>
            <a:br>
              <a:rPr lang="fr-FR" sz="1700" dirty="0" smtClean="0"/>
            </a:br>
            <a:endParaRPr lang="fr-FR" sz="1700" dirty="0" smtClean="0"/>
          </a:p>
          <a:p>
            <a:pPr marL="0" lvl="0" indent="0">
              <a:buNone/>
            </a:pPr>
            <a:r>
              <a:rPr lang="fr-FR" sz="2000" b="1" dirty="0" smtClean="0">
                <a:solidFill>
                  <a:srgbClr val="FF0000"/>
                </a:solidFill>
              </a:rPr>
              <a:t>Une réintroduction </a:t>
            </a:r>
            <a:br>
              <a:rPr lang="fr-FR" sz="2000" b="1" dirty="0" smtClean="0">
                <a:solidFill>
                  <a:srgbClr val="FF0000"/>
                </a:solidFill>
              </a:rPr>
            </a:br>
            <a:r>
              <a:rPr lang="fr-FR" sz="2000" b="1" dirty="0" smtClean="0">
                <a:solidFill>
                  <a:srgbClr val="FF0000"/>
                </a:solidFill>
              </a:rPr>
              <a:t>à JavaScript</a:t>
            </a:r>
            <a:endParaRPr lang="fr-FR" sz="2000" b="1" dirty="0">
              <a:solidFill>
                <a:srgbClr val="FF0000"/>
              </a:solidFill>
            </a:endParaRPr>
          </a:p>
          <a:p>
            <a:pPr lvl="1"/>
            <a:r>
              <a:rPr lang="fr-FR" sz="1600" dirty="0" smtClean="0"/>
              <a:t>Primitives et Objets</a:t>
            </a:r>
          </a:p>
          <a:p>
            <a:pPr lvl="1"/>
            <a:r>
              <a:rPr lang="fr-FR" sz="1600" dirty="0" smtClean="0"/>
              <a:t>Descripteurs de propriétés</a:t>
            </a:r>
            <a:endParaRPr lang="fr-FR" sz="1600" dirty="0"/>
          </a:p>
          <a:p>
            <a:pPr lvl="1"/>
            <a:r>
              <a:rPr lang="fr-FR" sz="1600" dirty="0"/>
              <a:t>Scopes </a:t>
            </a:r>
            <a:r>
              <a:rPr lang="fr-FR" sz="1600" dirty="0" smtClean="0"/>
              <a:t>et </a:t>
            </a:r>
            <a:r>
              <a:rPr lang="fr-FR" sz="1600" dirty="0" err="1" smtClean="0"/>
              <a:t>Closures</a:t>
            </a:r>
            <a:endParaRPr lang="fr-FR" sz="1600" dirty="0"/>
          </a:p>
          <a:p>
            <a:pPr lvl="1"/>
            <a:r>
              <a:rPr lang="fr-FR" sz="1600" dirty="0" smtClean="0"/>
              <a:t>Fonctions et contextes</a:t>
            </a:r>
            <a:endParaRPr lang="fr-FR" sz="1600" dirty="0"/>
          </a:p>
          <a:p>
            <a:pPr lvl="1"/>
            <a:r>
              <a:rPr lang="fr-FR" sz="1600" dirty="0" err="1" smtClean="0"/>
              <a:t>Cast</a:t>
            </a:r>
            <a:r>
              <a:rPr lang="fr-FR" sz="1600" dirty="0" smtClean="0"/>
              <a:t> implicites</a:t>
            </a:r>
            <a:endParaRPr lang="fr-FR" sz="16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3203848" y="1603550"/>
            <a:ext cx="3024336" cy="4633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200" b="1" dirty="0" smtClean="0">
                <a:solidFill>
                  <a:srgbClr val="FF0000"/>
                </a:solidFill>
              </a:rPr>
              <a:t>Mise à niveau ES2015</a:t>
            </a:r>
          </a:p>
          <a:p>
            <a:pPr lvl="1"/>
            <a:r>
              <a:rPr lang="fr-FR" sz="1700" dirty="0" smtClean="0"/>
              <a:t>Arrow </a:t>
            </a:r>
            <a:r>
              <a:rPr lang="fr-FR" sz="1700" dirty="0" err="1" smtClean="0"/>
              <a:t>functions</a:t>
            </a:r>
            <a:endParaRPr lang="fr-FR" sz="1700" dirty="0" smtClean="0"/>
          </a:p>
          <a:p>
            <a:pPr lvl="1"/>
            <a:r>
              <a:rPr lang="fr-FR" sz="1700" dirty="0" smtClean="0"/>
              <a:t>Paramètres par défaut</a:t>
            </a:r>
          </a:p>
          <a:p>
            <a:pPr lvl="1"/>
            <a:r>
              <a:rPr lang="fr-FR" sz="1700" dirty="0" smtClean="0"/>
              <a:t>Spread / </a:t>
            </a:r>
            <a:r>
              <a:rPr lang="fr-FR" sz="1700" dirty="0" err="1" smtClean="0"/>
              <a:t>Rest</a:t>
            </a:r>
            <a:endParaRPr lang="fr-FR" sz="1700" dirty="0" smtClean="0"/>
          </a:p>
          <a:p>
            <a:pPr lvl="1"/>
            <a:r>
              <a:rPr lang="fr-FR" sz="1700" dirty="0" err="1" smtClean="0"/>
              <a:t>Destructuring</a:t>
            </a:r>
            <a:endParaRPr lang="fr-FR" sz="1700" dirty="0" smtClean="0"/>
          </a:p>
          <a:p>
            <a:pPr lvl="1"/>
            <a:r>
              <a:rPr lang="fr-FR" sz="1700" dirty="0" smtClean="0"/>
              <a:t>Template </a:t>
            </a:r>
            <a:r>
              <a:rPr lang="fr-FR" sz="1700" dirty="0" err="1" smtClean="0"/>
              <a:t>literals</a:t>
            </a:r>
            <a:endParaRPr lang="fr-FR" sz="1700" dirty="0" smtClean="0"/>
          </a:p>
          <a:p>
            <a:pPr lvl="1"/>
            <a:r>
              <a:rPr lang="fr-FR" sz="1700" dirty="0" err="1" smtClean="0"/>
              <a:t>Map</a:t>
            </a:r>
            <a:r>
              <a:rPr lang="fr-FR" sz="1700" dirty="0" smtClean="0"/>
              <a:t> et Sets</a:t>
            </a:r>
          </a:p>
          <a:p>
            <a:pPr lvl="1"/>
            <a:r>
              <a:rPr lang="fr-FR" sz="1700" dirty="0" smtClean="0"/>
              <a:t>Modules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sz="3200" dirty="0" smtClean="0"/>
          </a:p>
          <a:p>
            <a:pPr marL="0" indent="0">
              <a:buNone/>
            </a:pPr>
            <a:r>
              <a:rPr lang="fr-FR" sz="2200" b="1" dirty="0" smtClean="0">
                <a:solidFill>
                  <a:srgbClr val="FF0000"/>
                </a:solidFill>
              </a:rPr>
              <a:t>Gérer l’asynchronisme</a:t>
            </a:r>
          </a:p>
          <a:p>
            <a:pPr lvl="1"/>
            <a:r>
              <a:rPr lang="fr-FR" sz="1700" dirty="0" smtClean="0"/>
              <a:t>Asynchrone, c’est quoi</a:t>
            </a:r>
          </a:p>
          <a:p>
            <a:pPr lvl="1"/>
            <a:r>
              <a:rPr lang="fr-FR" sz="1700" dirty="0" smtClean="0"/>
              <a:t>Callbacks et modèle Publisher/</a:t>
            </a:r>
            <a:r>
              <a:rPr lang="fr-FR" sz="1700" dirty="0" err="1" smtClean="0"/>
              <a:t>Subscriber</a:t>
            </a:r>
            <a:endParaRPr lang="fr-FR" sz="1700" dirty="0" smtClean="0"/>
          </a:p>
          <a:p>
            <a:pPr lvl="1"/>
            <a:r>
              <a:rPr lang="fr-FR" sz="1700" dirty="0" smtClean="0"/>
              <a:t>Promises</a:t>
            </a:r>
          </a:p>
          <a:p>
            <a:pPr lvl="1"/>
            <a:r>
              <a:rPr lang="fr-FR" sz="1700" dirty="0" err="1" smtClean="0"/>
              <a:t>async</a:t>
            </a:r>
            <a:r>
              <a:rPr lang="fr-FR" sz="1700" dirty="0" smtClean="0"/>
              <a:t> / </a:t>
            </a:r>
            <a:r>
              <a:rPr lang="fr-FR" sz="1700" dirty="0" err="1" smtClean="0"/>
              <a:t>await</a:t>
            </a:r>
            <a:endParaRPr lang="fr-FR" sz="1700" dirty="0" smtClean="0"/>
          </a:p>
          <a:p>
            <a:pPr lvl="1"/>
            <a:r>
              <a:rPr lang="fr-FR" sz="1700" dirty="0" smtClean="0"/>
              <a:t>Observables</a:t>
            </a:r>
            <a:endParaRPr lang="fr-FR" sz="1700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6166697" y="1603550"/>
            <a:ext cx="2890664" cy="494880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Orienté Objet</a:t>
            </a:r>
          </a:p>
          <a:p>
            <a:pPr lvl="1"/>
            <a:r>
              <a:rPr lang="fr-FR" sz="2300" dirty="0"/>
              <a:t>Prototypes et délégation</a:t>
            </a:r>
          </a:p>
          <a:p>
            <a:pPr lvl="1"/>
            <a:r>
              <a:rPr lang="fr-FR" sz="2300" dirty="0" smtClean="0"/>
              <a:t>class / super / </a:t>
            </a:r>
            <a:r>
              <a:rPr lang="fr-FR" sz="2300" dirty="0" err="1" smtClean="0"/>
              <a:t>extends</a:t>
            </a:r>
            <a:endParaRPr lang="fr-FR" sz="2300" dirty="0" smtClean="0"/>
          </a:p>
          <a:p>
            <a:pPr lvl="1"/>
            <a:r>
              <a:rPr lang="fr-FR" sz="2300" dirty="0" smtClean="0"/>
              <a:t>Composition d’objets</a:t>
            </a:r>
          </a:p>
          <a:p>
            <a:pPr lvl="1"/>
            <a:r>
              <a:rPr lang="fr-FR" sz="2300" dirty="0" smtClean="0"/>
              <a:t>Symboles, </a:t>
            </a:r>
            <a:r>
              <a:rPr lang="fr-FR" sz="2300" dirty="0" err="1" smtClean="0"/>
              <a:t>itérables</a:t>
            </a:r>
            <a:r>
              <a:rPr lang="fr-FR" sz="2300" dirty="0" smtClean="0"/>
              <a:t> et générateurs</a:t>
            </a:r>
          </a:p>
          <a:p>
            <a:pPr lvl="1"/>
            <a:r>
              <a:rPr lang="fr-FR" sz="2300" dirty="0" err="1" smtClean="0"/>
              <a:t>Proxies</a:t>
            </a:r>
            <a:r>
              <a:rPr lang="fr-FR" sz="2300" dirty="0" smtClean="0"/>
              <a:t/>
            </a:r>
            <a:br>
              <a:rPr lang="fr-FR" sz="2300" dirty="0" smtClean="0"/>
            </a:br>
            <a:endParaRPr lang="fr-FR" sz="2300" dirty="0" smtClean="0"/>
          </a:p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Orienté Fonctionnel</a:t>
            </a:r>
            <a:endParaRPr lang="fr-FR" sz="4100" b="1" dirty="0" smtClean="0">
              <a:solidFill>
                <a:srgbClr val="FF0000"/>
              </a:solidFill>
            </a:endParaRPr>
          </a:p>
          <a:p>
            <a:pPr lvl="1"/>
            <a:r>
              <a:rPr lang="fr-FR" sz="2300" dirty="0" smtClean="0"/>
              <a:t>Récursivité</a:t>
            </a:r>
          </a:p>
          <a:p>
            <a:pPr lvl="1"/>
            <a:r>
              <a:rPr lang="fr-FR" sz="2300" dirty="0" smtClean="0"/>
              <a:t>API chaînables</a:t>
            </a:r>
          </a:p>
          <a:p>
            <a:pPr lvl="1"/>
            <a:r>
              <a:rPr lang="fr-FR" sz="2300" dirty="0" smtClean="0"/>
              <a:t>Composition de fonctions</a:t>
            </a:r>
          </a:p>
          <a:p>
            <a:pPr lvl="1"/>
            <a:r>
              <a:rPr lang="fr-FR" sz="2300" dirty="0" err="1" smtClean="0"/>
              <a:t>Curryfication</a:t>
            </a:r>
            <a:endParaRPr lang="fr-FR" sz="2300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Au-delà du JS</a:t>
            </a:r>
          </a:p>
          <a:p>
            <a:pPr lvl="1"/>
            <a:r>
              <a:rPr lang="fr-FR" sz="2300" dirty="0"/>
              <a:t>ES2016 à ES2020</a:t>
            </a:r>
          </a:p>
          <a:p>
            <a:pPr lvl="1"/>
            <a:r>
              <a:rPr lang="fr-FR" sz="2300" dirty="0" smtClean="0"/>
              <a:t>Babel et </a:t>
            </a:r>
            <a:r>
              <a:rPr lang="fr-FR" sz="2300" dirty="0" err="1" smtClean="0"/>
              <a:t>transpileurs</a:t>
            </a:r>
            <a:endParaRPr lang="fr-FR" sz="2300" dirty="0" smtClean="0"/>
          </a:p>
          <a:p>
            <a:pPr lvl="1"/>
            <a:r>
              <a:rPr lang="fr-FR" sz="2300" dirty="0" smtClean="0"/>
              <a:t>TypeScript</a:t>
            </a:r>
            <a:r>
              <a:rPr lang="fr-FR" sz="2300" dirty="0"/>
              <a:t>, Flow, JSX…</a:t>
            </a:r>
            <a:endParaRPr lang="fr-FR" sz="23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47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Utilisation des </a:t>
            </a:r>
            <a:r>
              <a:rPr lang="fr-FR" dirty="0" err="1" smtClean="0"/>
              <a:t>closures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55576" y="5103431"/>
            <a:ext cx="7704856" cy="1252736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fr-FR" sz="1800" dirty="0" smtClean="0"/>
              <a:t>Attention, les </a:t>
            </a:r>
            <a:r>
              <a:rPr lang="fr-FR" sz="1800" dirty="0" err="1" smtClean="0"/>
              <a:t>closures</a:t>
            </a:r>
            <a:r>
              <a:rPr lang="fr-FR" sz="1800" dirty="0" smtClean="0"/>
              <a:t> conservent une référence au scope parent, et accèdent donc aux variables libres par </a:t>
            </a:r>
            <a:r>
              <a:rPr lang="fr-FR" sz="1800" b="1" dirty="0" smtClean="0"/>
              <a:t>référence</a:t>
            </a:r>
            <a:r>
              <a:rPr lang="fr-FR" sz="1800" dirty="0" smtClean="0"/>
              <a:t>, et non pas par valeur.</a:t>
            </a:r>
          </a:p>
          <a:p>
            <a:pPr marL="0" indent="0">
              <a:buNone/>
            </a:pPr>
            <a:r>
              <a:rPr lang="fr-FR" sz="1800" dirty="0" smtClean="0"/>
              <a:t>La valeur des variables libres peut donc varier par rapport au moment de l’instanciation de la fonction.</a:t>
            </a:r>
            <a:endParaRPr lang="fr-FR" sz="18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30</a:t>
            </a:fld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656" y="1772816"/>
            <a:ext cx="4429125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656" y="3480246"/>
            <a:ext cx="58102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656" y="3827106"/>
            <a:ext cx="58102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655" y="4169841"/>
            <a:ext cx="58102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694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Fonctions et contexte d’</a:t>
            </a:r>
            <a:r>
              <a:rPr lang="fr-FR" dirty="0"/>
              <a:t>e</a:t>
            </a:r>
            <a:r>
              <a:rPr lang="fr-FR" dirty="0" smtClean="0"/>
              <a:t>xécution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Les fonctions ont un « argument caché » appelé </a:t>
            </a:r>
            <a:r>
              <a:rPr lang="fr-FR" sz="2000" b="1" dirty="0" smtClean="0"/>
              <a:t>contexte</a:t>
            </a:r>
            <a:r>
              <a:rPr lang="fr-FR" sz="2000" dirty="0" smtClean="0"/>
              <a:t> et assigné au mot-clé </a:t>
            </a:r>
            <a:r>
              <a:rPr lang="fr-FR" sz="20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sz="2000" dirty="0" smtClean="0">
                <a:cs typeface="Consolas" panose="020B0609020204030204" pitchFamily="49" charset="0"/>
              </a:rPr>
              <a:t>.</a:t>
            </a:r>
            <a:r>
              <a:rPr lang="fr-FR" sz="2000" b="1" dirty="0" smtClean="0">
                <a:cs typeface="Consolas" panose="020B0609020204030204" pitchFamily="49" charset="0"/>
              </a:rPr>
              <a:t> </a:t>
            </a:r>
            <a:r>
              <a:rPr lang="fr-FR" sz="2000" dirty="0" smtClean="0"/>
              <a:t>Lorsque la fonction est appelée en tant que propriété (</a:t>
            </a:r>
            <a:r>
              <a:rPr lang="fr-FR" sz="2000" b="1" dirty="0" smtClean="0"/>
              <a:t>méthode</a:t>
            </a:r>
            <a:r>
              <a:rPr lang="fr-FR" sz="2000" dirty="0" smtClean="0"/>
              <a:t>) d’un objet, cet objet est assigné comme contexte :</a:t>
            </a:r>
            <a:br>
              <a:rPr lang="fr-FR" sz="2000" dirty="0" smtClean="0"/>
            </a:b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/>
            </a:r>
            <a:br>
              <a:rPr lang="fr-FR" sz="2000" dirty="0" smtClean="0"/>
            </a:br>
            <a:endParaRPr lang="fr-FR" sz="2000" dirty="0" smtClean="0"/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r>
              <a:rPr lang="fr-FR" sz="2000" dirty="0" smtClean="0"/>
              <a:t>Dans le scope global ou lorsqu’une fonction est appelée par référence directe, son contexte est le </a:t>
            </a:r>
            <a:r>
              <a:rPr lang="fr-FR" sz="2000" b="1" dirty="0" smtClean="0"/>
              <a:t>contexte global </a:t>
            </a:r>
            <a:r>
              <a:rPr lang="fr-FR" sz="2000" dirty="0" smtClean="0"/>
              <a:t>(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lang="fr-FR" sz="2000" dirty="0" smtClean="0"/>
              <a:t> sur  navigateur)</a:t>
            </a:r>
          </a:p>
          <a:p>
            <a:endParaRPr lang="fr-FR" sz="2000" dirty="0" smtClean="0"/>
          </a:p>
          <a:p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31</a:t>
            </a:fld>
            <a:endParaRPr lang="fr-FR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606" y="2708920"/>
            <a:ext cx="3695700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87"/>
          <a:stretch/>
        </p:blipFill>
        <p:spPr bwMode="auto">
          <a:xfrm>
            <a:off x="611560" y="5517232"/>
            <a:ext cx="8141933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011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Fonctions et contexte d’</a:t>
            </a:r>
            <a:r>
              <a:rPr lang="fr-FR" dirty="0"/>
              <a:t>e</a:t>
            </a:r>
            <a:r>
              <a:rPr lang="fr-FR" dirty="0" smtClean="0"/>
              <a:t>xécution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820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Le contexte d’</a:t>
            </a:r>
            <a:r>
              <a:rPr lang="fr-FR" sz="2000" dirty="0"/>
              <a:t>e</a:t>
            </a:r>
            <a:r>
              <a:rPr lang="fr-FR" sz="2000" dirty="0" smtClean="0"/>
              <a:t>xécution peut être surchargé avec les méthodes </a:t>
            </a:r>
            <a:br>
              <a:rPr lang="fr-FR" sz="2000" dirty="0" smtClean="0"/>
            </a:b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call</a:t>
            </a:r>
            <a:r>
              <a:rPr lang="fr-FR" sz="2000" dirty="0" smtClean="0"/>
              <a:t>,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fr-FR" sz="2000" dirty="0" smtClean="0"/>
              <a:t> et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bind</a:t>
            </a:r>
            <a:endParaRPr lang="fr-FR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32</a:t>
            </a:fld>
            <a:endParaRPr lang="fr-F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47" y="2276872"/>
            <a:ext cx="835342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47" y="5702002"/>
            <a:ext cx="502920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991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Primitives et équivalents objet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String(),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fr-FR" dirty="0" smtClean="0"/>
              <a:t> sont les constructeurs équivalents objets des primitives correspondantes, aussi appelés </a:t>
            </a:r>
            <a:r>
              <a:rPr lang="fr-FR" b="1" dirty="0" smtClean="0"/>
              <a:t>primitive </a:t>
            </a:r>
            <a:r>
              <a:rPr lang="fr-FR" b="1" dirty="0" err="1" smtClean="0"/>
              <a:t>wrappers</a:t>
            </a:r>
            <a:endParaRPr lang="fr-FR" b="1" dirty="0" smtClean="0"/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La bascule entre objet et primitive est automatique 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33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365104"/>
            <a:ext cx="3952875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539552" y="3861048"/>
            <a:ext cx="2232248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Primitive </a:t>
            </a:r>
            <a:r>
              <a:rPr lang="fr-FR" dirty="0" smtClean="0">
                <a:sym typeface="Wingdings" panose="05000000000000000000" pitchFamily="2" charset="2"/>
              </a:rPr>
              <a:t> Objet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5724128" y="3861048"/>
            <a:ext cx="2232248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ym typeface="Wingdings" panose="05000000000000000000" pitchFamily="2" charset="2"/>
              </a:rPr>
              <a:t>Objet </a:t>
            </a:r>
            <a:r>
              <a:rPr lang="fr-FR" dirty="0"/>
              <a:t>Primitive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835696" y="6349970"/>
            <a:ext cx="6984776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Généralement, on n’utilise pas les primitive </a:t>
            </a:r>
            <a:r>
              <a:rPr lang="fr-FR" dirty="0" err="1" smtClean="0"/>
              <a:t>wrappers</a:t>
            </a:r>
            <a:r>
              <a:rPr lang="fr-FR" dirty="0" smtClean="0"/>
              <a:t> explicitement</a:t>
            </a:r>
            <a:endParaRPr lang="fr-FR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365079"/>
            <a:ext cx="455295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15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Conversions de types (</a:t>
            </a:r>
            <a:r>
              <a:rPr lang="fr-FR" dirty="0" err="1" smtClean="0"/>
              <a:t>cast</a:t>
            </a:r>
            <a:r>
              <a:rPr lang="fr-FR" dirty="0"/>
              <a:t>)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34</a:t>
            </a:fld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539552" y="1556792"/>
            <a:ext cx="7056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Il existe 3 types de conversions implicites en JS:</a:t>
            </a:r>
            <a:endParaRPr lang="fr-FR" sz="2400" dirty="0"/>
          </a:p>
        </p:txBody>
      </p: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920753"/>
              </p:ext>
            </p:extLst>
          </p:nvPr>
        </p:nvGraphicFramePr>
        <p:xfrm>
          <a:off x="107504" y="2132856"/>
          <a:ext cx="8928992" cy="388843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728192"/>
                <a:gridCol w="2520280"/>
                <a:gridCol w="2304256"/>
                <a:gridCol w="2376264"/>
              </a:tblGrid>
              <a:tr h="721278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Cast</a:t>
                      </a:r>
                      <a:r>
                        <a:rPr lang="fr-FR" dirty="0" smtClean="0"/>
                        <a:t> explicite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Cast</a:t>
                      </a:r>
                      <a:r>
                        <a:rPr lang="fr-FR" dirty="0" smtClean="0"/>
                        <a:t> implicite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Opérateurs</a:t>
                      </a:r>
                      <a:br>
                        <a:rPr lang="fr-FR" dirty="0" smtClean="0"/>
                      </a:br>
                      <a:r>
                        <a:rPr lang="fr-FR" dirty="0" smtClean="0"/>
                        <a:t>de </a:t>
                      </a:r>
                      <a:r>
                        <a:rPr lang="fr-FR" dirty="0" err="1" smtClean="0"/>
                        <a:t>cast</a:t>
                      </a:r>
                      <a:endParaRPr lang="fr-FR" dirty="0"/>
                    </a:p>
                  </a:txBody>
                  <a:tcPr anchor="ctr"/>
                </a:tc>
              </a:tr>
              <a:tr h="1055718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 smtClean="0"/>
                        <a:t>ToString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</a:tr>
              <a:tr h="1055718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 smtClean="0"/>
                        <a:t>ToNumber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</a:tr>
              <a:tr h="1055718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 smtClean="0"/>
                        <a:t>ToBoolean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644" y="2874853"/>
            <a:ext cx="2106604" cy="91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40" y="2884364"/>
            <a:ext cx="2186082" cy="88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40" y="4005064"/>
            <a:ext cx="2515037" cy="808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586" y="3933056"/>
            <a:ext cx="1463590" cy="880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3" name="Picture 1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5067080"/>
            <a:ext cx="2141868" cy="820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5" name="Picture 1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020" y="5085184"/>
            <a:ext cx="1188132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6" name="Picture 1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3945904"/>
            <a:ext cx="1636763" cy="347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7" name="Picture 1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779" y="4302058"/>
            <a:ext cx="1341685" cy="279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9" name="Picture 2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4653136"/>
            <a:ext cx="1190273" cy="264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1" name="Picture 2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690" y="5205200"/>
            <a:ext cx="1466774" cy="462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2" name="Picture 2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099951"/>
            <a:ext cx="668428" cy="40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ZoneTexte 18"/>
          <p:cNvSpPr txBox="1"/>
          <p:nvPr/>
        </p:nvSpPr>
        <p:spPr>
          <a:xfrm>
            <a:off x="2771800" y="6309320"/>
            <a:ext cx="6217382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u="sng" dirty="0" smtClean="0"/>
              <a:t>Recommandé:</a:t>
            </a:r>
            <a:r>
              <a:rPr lang="fr-FR" b="1" dirty="0" smtClean="0"/>
              <a:t> </a:t>
            </a:r>
            <a:r>
              <a:rPr lang="fr-FR" dirty="0" err="1" smtClean="0"/>
              <a:t>caster</a:t>
            </a:r>
            <a:r>
              <a:rPr lang="fr-FR" dirty="0" smtClean="0"/>
              <a:t> explicitement et le plus tôt possible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958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== ou ===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4"/>
            <a:ext cx="8363272" cy="4176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 ==  égalité faible (avec conversion)</a:t>
            </a:r>
          </a:p>
          <a:p>
            <a:pPr marL="0" indent="0">
              <a:buNone/>
            </a:pPr>
            <a:r>
              <a:rPr lang="fr-FR" dirty="0" smtClean="0"/>
              <a:t>=== égalité stricte (sans conversion)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35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92896"/>
            <a:ext cx="8100392" cy="308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1115616" y="5877272"/>
            <a:ext cx="6480720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Les règles de conversion avec l’égalité faible sont </a:t>
            </a:r>
            <a:r>
              <a:rPr lang="fr-FR" dirty="0">
                <a:solidFill>
                  <a:srgbClr val="00B0F0"/>
                </a:solidFill>
                <a:hlinkClick r:id="rId3"/>
              </a:rPr>
              <a:t>complexes</a:t>
            </a:r>
            <a:r>
              <a:rPr lang="fr-FR" dirty="0"/>
              <a:t>.</a:t>
            </a:r>
            <a:br>
              <a:rPr lang="fr-FR" dirty="0"/>
            </a:br>
            <a:r>
              <a:rPr lang="fr-FR" b="1" u="sng" dirty="0" smtClean="0"/>
              <a:t>Recommandé:</a:t>
            </a:r>
            <a:r>
              <a:rPr lang="fr-FR" b="1" dirty="0" smtClean="0"/>
              <a:t> </a:t>
            </a:r>
            <a:r>
              <a:rPr lang="fr-FR" dirty="0" smtClean="0"/>
              <a:t>privilégier </a:t>
            </a:r>
            <a:r>
              <a:rPr lang="fr-FR" dirty="0"/>
              <a:t>l’égalité stricte, plus prévisible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971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Cast</a:t>
            </a:r>
            <a:r>
              <a:rPr lang="fr-FR" dirty="0" smtClean="0"/>
              <a:t> implicites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36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Quiz</a:t>
            </a:r>
            <a:endParaRPr lang="fr-FR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12763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88840"/>
            <a:ext cx="590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89" y="2925121"/>
            <a:ext cx="11906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00" y="3247648"/>
            <a:ext cx="9334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700808"/>
            <a:ext cx="89535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493" y="1996083"/>
            <a:ext cx="1066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790" y="2937233"/>
            <a:ext cx="105727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804" y="3289658"/>
            <a:ext cx="97155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94" y="4149080"/>
            <a:ext cx="12192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06" y="4482455"/>
            <a:ext cx="6000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94" y="5416078"/>
            <a:ext cx="11620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71" y="5740871"/>
            <a:ext cx="8953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804" y="4149080"/>
            <a:ext cx="1085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890" y="4453880"/>
            <a:ext cx="5905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5470478"/>
            <a:ext cx="1295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5778971"/>
            <a:ext cx="8191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6" name="Picture 1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094" y="1716340"/>
            <a:ext cx="9334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144" y="2030665"/>
            <a:ext cx="6191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8" name="Picture 20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119" y="3030429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9" name="Picture 21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312" y="3363893"/>
            <a:ext cx="8858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0" name="Picture 22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042" y="4176012"/>
            <a:ext cx="7905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1" name="Picture 23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312" y="4547487"/>
            <a:ext cx="1085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2" name="Picture 24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312" y="5436391"/>
            <a:ext cx="9239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3" name="Picture 25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312" y="5778970"/>
            <a:ext cx="9525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862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Opérateurs logiques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Les opérandes sont converties en booléens pour évaluer l’opérateur, mais les valeurs originales sont retournées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Si la </a:t>
            </a:r>
            <a:r>
              <a:rPr lang="fr-FR" dirty="0" err="1" smtClean="0"/>
              <a:t>cast</a:t>
            </a:r>
            <a:r>
              <a:rPr lang="fr-FR" dirty="0" smtClean="0"/>
              <a:t> implicite en booléen d’une valeur est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fr-FR" dirty="0" smtClean="0"/>
              <a:t>, </a:t>
            </a:r>
            <a:br>
              <a:rPr lang="fr-FR" dirty="0" smtClean="0"/>
            </a:br>
            <a:r>
              <a:rPr lang="fr-FR" dirty="0" smtClean="0"/>
              <a:t>on dit que la valeur est </a:t>
            </a:r>
            <a:r>
              <a:rPr lang="fr-FR" i="1" dirty="0" err="1" smtClean="0"/>
              <a:t>truthy</a:t>
            </a:r>
            <a:r>
              <a:rPr lang="fr-FR" dirty="0" smtClean="0"/>
              <a:t>, sinon </a:t>
            </a:r>
            <a:r>
              <a:rPr lang="fr-FR" i="1" dirty="0" err="1" smtClean="0"/>
              <a:t>falsey</a:t>
            </a:r>
            <a:endParaRPr lang="fr-FR" i="1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37</a:t>
            </a:fld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36912"/>
            <a:ext cx="2733675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4716016" y="2924944"/>
            <a:ext cx="2880320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|| b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 a ? a : b</a:t>
            </a:r>
          </a:p>
          <a:p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a &amp;&amp; b  a ? b : a</a:t>
            </a:r>
            <a:endParaRPr lang="fr-F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37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Opérateurs logiques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876800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Les opérateurs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fr-FR" dirty="0" smtClean="0"/>
              <a:t> et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fr-FR" dirty="0" smtClean="0"/>
              <a:t>, les conditions ternaires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? :</a:t>
            </a:r>
            <a:r>
              <a:rPr lang="fr-FR" dirty="0" smtClean="0"/>
              <a:t> et les instructions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/>
              <a:t>n’exécutent qu’une seule opérande ici: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38</a:t>
            </a:fld>
            <a:endParaRPr lang="fr-FR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35" y="3344185"/>
            <a:ext cx="43243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43" y="3983545"/>
            <a:ext cx="48958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43" y="2707750"/>
            <a:ext cx="41148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7" y="4573083"/>
            <a:ext cx="494347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5617471" y="2564904"/>
            <a:ext cx="4812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</a:t>
            </a:r>
            <a:endParaRPr lang="fr-FR" sz="32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620950" y="3213721"/>
            <a:ext cx="48122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28693" y="3853082"/>
            <a:ext cx="45878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620951" y="4437857"/>
            <a:ext cx="48122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H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6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409835" y="5373216"/>
            <a:ext cx="8253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cs typeface="Consolas" panose="020B0609020204030204" pitchFamily="49" charset="0"/>
              </a:rPr>
              <a:t>L’opérateur </a:t>
            </a:r>
            <a:r>
              <a:rPr lang="fr-F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fr-FR" sz="2400" dirty="0" smtClean="0"/>
              <a:t>  </a:t>
            </a:r>
            <a:r>
              <a:rPr lang="fr-FR" sz="2400" dirty="0"/>
              <a:t>est prioritaire à</a:t>
            </a:r>
            <a:r>
              <a:rPr lang="fr-FR" sz="2400" dirty="0">
                <a:solidFill>
                  <a:schemeClr val="accent1"/>
                </a:solidFill>
              </a:rPr>
              <a:t> </a:t>
            </a:r>
            <a:r>
              <a:rPr lang="fr-FR" sz="2400" dirty="0"/>
              <a:t> </a:t>
            </a:r>
            <a:r>
              <a:rPr lang="fr-FR" sz="2400" dirty="0"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fr-FR" sz="2400" dirty="0"/>
              <a:t>  qui est prioritaire à</a:t>
            </a:r>
            <a:r>
              <a:rPr lang="fr-FR" sz="2400" dirty="0">
                <a:solidFill>
                  <a:schemeClr val="accent1"/>
                </a:solidFill>
              </a:rPr>
              <a:t> </a:t>
            </a:r>
            <a:r>
              <a:rPr lang="fr-FR" sz="2400" dirty="0"/>
              <a:t> </a:t>
            </a:r>
            <a:r>
              <a:rPr lang="fr-FR" sz="2400" dirty="0">
                <a:latin typeface="Consolas" panose="020B0609020204030204" pitchFamily="49" charset="0"/>
                <a:cs typeface="Consolas" panose="020B0609020204030204" pitchFamily="49" charset="0"/>
              </a:rPr>
              <a:t>?:</a:t>
            </a:r>
          </a:p>
        </p:txBody>
      </p:sp>
    </p:spTree>
    <p:extLst>
      <p:ext uri="{BB962C8B-B14F-4D97-AF65-F5344CB8AC3E}">
        <p14:creationId xmlns:p14="http://schemas.microsoft.com/office/powerpoint/2010/main" val="9712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  <p:bldP spid="19" grpId="0"/>
      <p:bldP spid="2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Mise à niveau ES2015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Exos </a:t>
            </a:r>
            <a:r>
              <a:rPr lang="fr-FR" dirty="0"/>
              <a:t>7</a:t>
            </a:r>
            <a:r>
              <a:rPr lang="fr-FR" dirty="0" smtClean="0"/>
              <a:t> à 11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B3234-8403-48CF-AC9C-1D43E35C4918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370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err="1" smtClean="0"/>
              <a:t>Cheat</a:t>
            </a:r>
            <a:r>
              <a:rPr lang="fr-FR" cap="none" dirty="0" smtClean="0"/>
              <a:t> </a:t>
            </a:r>
            <a:r>
              <a:rPr lang="fr-FR" cap="none" dirty="0" err="1" smtClean="0"/>
              <a:t>sheets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Ça peut servir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53A5-69BC-4513-9004-6ED4EC9F3CD5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958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Arrow </a:t>
            </a:r>
            <a:r>
              <a:rPr lang="fr-FR" dirty="0" err="1" smtClean="0"/>
              <a:t>functions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1" y="2924944"/>
            <a:ext cx="8779643" cy="3816424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fr-FR" sz="2000" dirty="0" smtClean="0"/>
              <a:t>Les fonctions déclarées avec cette syntaxe raccourcie ont des spécificités :</a:t>
            </a:r>
          </a:p>
          <a:p>
            <a:pPr>
              <a:spcBef>
                <a:spcPts val="600"/>
              </a:spcBef>
            </a:pPr>
            <a:r>
              <a:rPr lang="fr-FR" dirty="0" smtClean="0"/>
              <a:t>Pas de contexte d’exécution</a:t>
            </a:r>
            <a:br>
              <a:rPr lang="fr-FR" dirty="0" smtClean="0"/>
            </a:b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</a:rPr>
              <a:t>(la valeur de </a:t>
            </a:r>
            <a:r>
              <a:rPr lang="fr-FR" sz="20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</a:rPr>
              <a:t> est cherchée dans le scope parent)</a:t>
            </a:r>
          </a:p>
          <a:p>
            <a:pPr>
              <a:spcBef>
                <a:spcPts val="600"/>
              </a:spcBef>
            </a:pPr>
            <a:r>
              <a:rPr lang="fr-FR" dirty="0" smtClean="0"/>
              <a:t>Ne peuvent pas être invoquées en tant que constructeurs</a:t>
            </a:r>
          </a:p>
          <a:p>
            <a:pPr>
              <a:spcBef>
                <a:spcPts val="600"/>
              </a:spcBef>
            </a:pPr>
            <a:endParaRPr lang="fr-FR" dirty="0"/>
          </a:p>
          <a:p>
            <a:pPr marL="0" indent="0">
              <a:spcBef>
                <a:spcPts val="600"/>
              </a:spcBef>
              <a:buNone/>
            </a:pPr>
            <a:r>
              <a:rPr lang="fr-FR" dirty="0" smtClean="0"/>
              <a:t>Courtes et efficaces, elles encouragent un style fonctionnel et sans effets de bord (sans</a:t>
            </a:r>
            <a:r>
              <a:rPr lang="fr-FR" i="1" dirty="0" smtClean="0"/>
              <a:t> </a:t>
            </a:r>
            <a:r>
              <a:rPr lang="fr-FR" i="1" dirty="0" err="1" smtClean="0"/>
              <a:t>closure</a:t>
            </a:r>
            <a:r>
              <a:rPr lang="fr-FR" dirty="0" smtClean="0"/>
              <a:t>).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40</a:t>
            </a:fld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645643"/>
            <a:ext cx="485775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7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915816" y="6195873"/>
            <a:ext cx="5976664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Recommandé pour toutes les fonctions hors </a:t>
            </a:r>
            <a:r>
              <a:rPr lang="fr-FR" dirty="0" smtClean="0"/>
              <a:t>méthodes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542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Paramètres par défaut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876800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Assigne une valeur par défaut si l’argument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=== </a:t>
            </a:r>
            <a:r>
              <a:rPr lang="fr-FR" sz="2000" dirty="0" err="1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fr-FR" dirty="0" smtClean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Fonctionne aussi avec les </a:t>
            </a:r>
            <a:r>
              <a:rPr lang="fr-FR" dirty="0" err="1" smtClean="0"/>
              <a:t>arrow</a:t>
            </a:r>
            <a:r>
              <a:rPr lang="fr-FR" dirty="0" smtClean="0"/>
              <a:t> </a:t>
            </a:r>
            <a:r>
              <a:rPr lang="fr-FR" dirty="0" err="1" smtClean="0"/>
              <a:t>functions</a:t>
            </a:r>
            <a:r>
              <a:rPr lang="fr-FR" dirty="0" smtClean="0"/>
              <a:t> 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41</a:t>
            </a:fld>
            <a:endParaRPr lang="fr-FR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132856"/>
            <a:ext cx="588645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843" y="6165304"/>
            <a:ext cx="51720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56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Paramètres par défaut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600200"/>
            <a:ext cx="7931225" cy="4876800"/>
          </a:xfrm>
        </p:spPr>
        <p:txBody>
          <a:bodyPr/>
          <a:lstStyle/>
          <a:p>
            <a:r>
              <a:rPr lang="fr-FR" dirty="0" smtClean="0"/>
              <a:t>Peuvent être des expressions utilisant d’autres arguments ou variables du scope.</a:t>
            </a:r>
          </a:p>
          <a:p>
            <a:r>
              <a:rPr lang="fr-FR" dirty="0" smtClean="0"/>
              <a:t>Si la valeur par défaut est une expression, elle ne sera exécutée que si nécessaire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42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88" y="3429000"/>
            <a:ext cx="844867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88" y="4581128"/>
            <a:ext cx="873442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755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Objet paramétré en pattern d’arguments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213176"/>
          </a:xfrm>
        </p:spPr>
        <p:txBody>
          <a:bodyPr>
            <a:normAutofit/>
          </a:bodyPr>
          <a:lstStyle/>
          <a:p>
            <a:r>
              <a:rPr lang="fr-FR" dirty="0" smtClean="0"/>
              <a:t>Objet paramétré avec </a:t>
            </a:r>
            <a:r>
              <a:rPr lang="fr-FR" dirty="0" err="1" smtClean="0"/>
              <a:t>destructuring</a:t>
            </a:r>
            <a:r>
              <a:rPr lang="fr-FR" dirty="0" smtClean="0"/>
              <a:t> et valeurs par défaut: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Recevoir et retourner un unique objet est </a:t>
            </a:r>
            <a:r>
              <a:rPr lang="fr-FR" dirty="0"/>
              <a:t>très utile :</a:t>
            </a:r>
          </a:p>
          <a:p>
            <a:pPr lvl="1"/>
            <a:r>
              <a:rPr lang="fr-FR" dirty="0"/>
              <a:t>plus besoin de retenir l’ordre des arguments</a:t>
            </a:r>
          </a:p>
          <a:p>
            <a:pPr lvl="1"/>
            <a:r>
              <a:rPr lang="fr-FR" dirty="0"/>
              <a:t>chaque paramètre peut être facultatif</a:t>
            </a:r>
          </a:p>
          <a:p>
            <a:pPr lvl="1"/>
            <a:r>
              <a:rPr lang="fr-FR" dirty="0"/>
              <a:t>on limite la quantité de variables à passer d’un point à un </a:t>
            </a:r>
            <a:r>
              <a:rPr lang="fr-FR" dirty="0" smtClean="0"/>
              <a:t>autre</a:t>
            </a:r>
          </a:p>
          <a:p>
            <a:pPr lvl="1"/>
            <a:r>
              <a:rPr lang="fr-FR" dirty="0" smtClean="0"/>
              <a:t>permet de retourner plusieurs variables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43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8" y="1988840"/>
            <a:ext cx="667702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889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Sucre syntaxique: méthodes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44</a:t>
            </a:fld>
            <a:endParaRPr lang="fr-FR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4191000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724275"/>
            <a:ext cx="19050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663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Sucre syntaxique: clé et valeur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45</a:t>
            </a:fld>
            <a:endParaRPr lang="fr-FR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6" y="1732812"/>
            <a:ext cx="3789040" cy="421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6" y="2348880"/>
            <a:ext cx="31337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6" y="2824733"/>
            <a:ext cx="366712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348880"/>
            <a:ext cx="47244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432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Sucre syntaxique: clés calculées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46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6" y="1732812"/>
            <a:ext cx="3789040" cy="421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20888"/>
            <a:ext cx="33528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432492"/>
            <a:ext cx="447675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588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Opérateurs Spread / </a:t>
            </a:r>
            <a:r>
              <a:rPr lang="fr-FR" dirty="0" err="1" smtClean="0"/>
              <a:t>Rest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Spread : convertit un objet </a:t>
            </a:r>
            <a:r>
              <a:rPr lang="fr-FR" dirty="0" err="1" smtClean="0"/>
              <a:t>itérable</a:t>
            </a:r>
            <a:r>
              <a:rPr lang="fr-FR" dirty="0" smtClean="0"/>
              <a:t> en liste d’arguments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47</a:t>
            </a:fld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40549"/>
            <a:ext cx="39814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4" y="4774043"/>
            <a:ext cx="27051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89040"/>
            <a:ext cx="25146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949280"/>
            <a:ext cx="43815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169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Opérateurs Spread / </a:t>
            </a:r>
            <a:r>
              <a:rPr lang="fr-FR" dirty="0" err="1" smtClean="0"/>
              <a:t>Rest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 smtClean="0"/>
              <a:t>Rest</a:t>
            </a:r>
            <a:r>
              <a:rPr lang="fr-FR" dirty="0" smtClean="0"/>
              <a:t> : convertit une liste d’arguments en </a:t>
            </a:r>
            <a:r>
              <a:rPr lang="fr-FR" dirty="0" err="1" smtClean="0"/>
              <a:t>Array</a:t>
            </a: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48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28850"/>
            <a:ext cx="71056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414743"/>
            <a:ext cx="55245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723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1340768"/>
            <a:ext cx="8229600" cy="606524"/>
          </a:xfrm>
        </p:spPr>
        <p:txBody>
          <a:bodyPr>
            <a:normAutofit/>
          </a:bodyPr>
          <a:lstStyle/>
          <a:p>
            <a:r>
              <a:rPr lang="fr-FR" sz="2800" dirty="0" smtClean="0"/>
              <a:t>Object </a:t>
            </a:r>
            <a:r>
              <a:rPr lang="fr-FR" sz="2800" dirty="0" err="1" smtClean="0"/>
              <a:t>properties</a:t>
            </a:r>
            <a:r>
              <a:rPr lang="fr-FR" sz="2800" dirty="0" smtClean="0"/>
              <a:t> (ES2018)</a:t>
            </a:r>
            <a:endParaRPr lang="fr-FR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488160"/>
          </a:xfrm>
        </p:spPr>
        <p:txBody>
          <a:bodyPr/>
          <a:lstStyle/>
          <a:p>
            <a:pPr marL="0" indent="0">
              <a:buNone/>
            </a:pPr>
            <a:r>
              <a:rPr lang="fr-FR" sz="2000" dirty="0" smtClean="0"/>
              <a:t>Ne fonctionne qu’avec les propriétés énumérables</a:t>
            </a:r>
            <a:endParaRPr lang="fr-FR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 smtClean="0"/>
              <a:t>Rest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r>
              <a:rPr lang="fr-FR" dirty="0" smtClean="0"/>
              <a:t> 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Spread </a:t>
            </a:r>
            <a:r>
              <a:rPr lang="fr-FR" dirty="0" err="1" smtClean="0"/>
              <a:t>properties</a:t>
            </a:r>
            <a:r>
              <a:rPr lang="fr-FR" dirty="0" smtClean="0"/>
              <a:t> :</a:t>
            </a:r>
          </a:p>
          <a:p>
            <a:endParaRPr lang="fr-FR" dirty="0"/>
          </a:p>
          <a:p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49</a:t>
            </a:fld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003" y="3068960"/>
            <a:ext cx="63055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359" y="5301208"/>
            <a:ext cx="442912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</a:t>
            </a:r>
            <a:r>
              <a:rPr lang="fr-FR" dirty="0"/>
              <a:t>8</a:t>
            </a:r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Opérateurs Spread / </a:t>
            </a:r>
            <a:r>
              <a:rPr lang="fr-FR" dirty="0" err="1" smtClean="0"/>
              <a:t>Rest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629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Cheat</a:t>
            </a:r>
            <a:r>
              <a:rPr lang="fr-FR" dirty="0" smtClean="0"/>
              <a:t> </a:t>
            </a:r>
            <a:r>
              <a:rPr lang="fr-FR" dirty="0" err="1" smtClean="0"/>
              <a:t>sheet</a:t>
            </a:r>
            <a:r>
              <a:rPr lang="fr-FR" dirty="0" smtClean="0"/>
              <a:t>: Méthodes de String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</a:t>
            </a:fld>
            <a:endParaRPr lang="fr-FR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73721"/>
            <a:ext cx="7124700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367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Destructuring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Assigne des variables selon une structure d’objet / d’</a:t>
            </a:r>
            <a:r>
              <a:rPr lang="fr-FR" dirty="0" err="1" smtClean="0"/>
              <a:t>Array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50</a:t>
            </a:fld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07" y="2196802"/>
            <a:ext cx="7591425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729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Destructuring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Fonctionne aussi avec les paramètres de fonctions: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51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2157413"/>
            <a:ext cx="7239000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</a:t>
            </a:r>
            <a:r>
              <a:rPr lang="fr-FR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36340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Template strings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124944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Nouvelle forme de déclaration littérale de String en ES6,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utilisant </a:t>
            </a:r>
            <a:r>
              <a:rPr lang="fr-FR" dirty="0"/>
              <a:t>le caractère </a:t>
            </a:r>
            <a:r>
              <a:rPr lang="fr-FR" dirty="0" err="1"/>
              <a:t>backtick</a:t>
            </a:r>
            <a:r>
              <a:rPr lang="fr-FR" dirty="0"/>
              <a:t> </a:t>
            </a:r>
            <a:r>
              <a:rPr lang="fr-FR" b="1" dirty="0" smtClean="0"/>
              <a:t>` `</a:t>
            </a:r>
            <a:r>
              <a:rPr lang="fr-FR" dirty="0" smtClean="0"/>
              <a:t> </a:t>
            </a:r>
            <a:r>
              <a:rPr lang="fr-FR" dirty="0"/>
              <a:t>(AltGr+7)</a:t>
            </a:r>
          </a:p>
          <a:p>
            <a:pPr marL="0" indent="0">
              <a:buNone/>
            </a:pPr>
            <a:r>
              <a:rPr lang="fr-FR" dirty="0" smtClean="0"/>
              <a:t>Permet :</a:t>
            </a:r>
          </a:p>
          <a:p>
            <a:r>
              <a:rPr lang="fr-FR" dirty="0" smtClean="0"/>
              <a:t>l’interpolation de variables et expressions</a:t>
            </a:r>
          </a:p>
          <a:p>
            <a:r>
              <a:rPr lang="fr-FR" dirty="0" smtClean="0"/>
              <a:t>les sauts de ligne</a:t>
            </a:r>
            <a:endParaRPr lang="fr-FR" dirty="0" smtClean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 smtClean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 smtClean="0">
              <a:sym typeface="Wingdings" panose="05000000000000000000" pitchFamily="2" charset="2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52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453714" y="6161080"/>
            <a:ext cx="8164262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u="sng" dirty="0" smtClean="0">
                <a:sym typeface="Wingdings" panose="05000000000000000000" pitchFamily="2" charset="2"/>
              </a:rPr>
              <a:t>Recommandé</a:t>
            </a:r>
            <a:r>
              <a:rPr lang="fr-FR" dirty="0" smtClean="0">
                <a:sym typeface="Wingdings" panose="05000000000000000000" pitchFamily="2" charset="2"/>
              </a:rPr>
              <a:t>: utilisez les </a:t>
            </a:r>
            <a:r>
              <a:rPr lang="fr-FR" dirty="0" err="1" smtClean="0">
                <a:sym typeface="Wingdings" panose="05000000000000000000" pitchFamily="2" charset="2"/>
              </a:rPr>
              <a:t>template</a:t>
            </a:r>
            <a:r>
              <a:rPr lang="fr-FR" dirty="0" smtClean="0">
                <a:sym typeface="Wingdings" panose="05000000000000000000" pitchFamily="2" charset="2"/>
              </a:rPr>
              <a:t> strings pour </a:t>
            </a:r>
            <a:r>
              <a:rPr lang="fr-FR" dirty="0">
                <a:sym typeface="Wingdings" panose="05000000000000000000" pitchFamily="2" charset="2"/>
              </a:rPr>
              <a:t>toutes les String non </a:t>
            </a:r>
            <a:r>
              <a:rPr lang="fr-FR" dirty="0" smtClean="0">
                <a:sym typeface="Wingdings" panose="05000000000000000000" pitchFamily="2" charset="2"/>
              </a:rPr>
              <a:t>triviales</a:t>
            </a:r>
            <a:endParaRPr lang="fr-F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4293096"/>
            <a:ext cx="432435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576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Tagged</a:t>
            </a:r>
            <a:r>
              <a:rPr lang="fr-FR" dirty="0" smtClean="0"/>
              <a:t> Template strings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1520" y="1556792"/>
            <a:ext cx="8507288" cy="1036712"/>
          </a:xfrm>
        </p:spPr>
        <p:txBody>
          <a:bodyPr/>
          <a:lstStyle/>
          <a:p>
            <a:pPr marL="0" indent="0">
              <a:buNone/>
            </a:pPr>
            <a:r>
              <a:rPr lang="fr-FR" sz="2000" dirty="0" smtClean="0"/>
              <a:t>Si une référence de fonction précède une </a:t>
            </a:r>
            <a:r>
              <a:rPr lang="fr-FR" sz="2000" dirty="0" err="1" smtClean="0"/>
              <a:t>template</a:t>
            </a:r>
            <a:r>
              <a:rPr lang="fr-FR" sz="2000" dirty="0" smtClean="0"/>
              <a:t> string, cette fonction est invoquée avec les parties statiques et dynamiques de la String :</a:t>
            </a:r>
            <a:endParaRPr lang="fr-FR" sz="2000" dirty="0" smtClean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 smtClean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 smtClean="0">
              <a:sym typeface="Wingdings" panose="05000000000000000000" pitchFamily="2" charset="2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53</a:t>
            </a:fld>
            <a:endParaRPr lang="fr-FR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509120"/>
            <a:ext cx="388620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11" y="5565680"/>
            <a:ext cx="404812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509120"/>
            <a:ext cx="2154556" cy="902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5699030"/>
            <a:ext cx="2520280" cy="66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10</a:t>
            </a:r>
            <a:endParaRPr lang="fr-FR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3" y="2470150"/>
            <a:ext cx="7621587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806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Map</a:t>
            </a:r>
            <a:r>
              <a:rPr lang="fr-FR" dirty="0"/>
              <a:t> </a:t>
            </a:r>
            <a:r>
              <a:rPr lang="fr-FR" dirty="0" smtClean="0"/>
              <a:t>&amp; Set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Map</a:t>
            </a:r>
            <a:r>
              <a:rPr lang="fr-FR" dirty="0" smtClean="0"/>
              <a:t>: collection de clés/valeur comme les objets, mais les clés peuvent être de n’importe quel type</a:t>
            </a:r>
          </a:p>
          <a:p>
            <a:r>
              <a:rPr lang="fr-FR" dirty="0" smtClean="0"/>
              <a:t>Set: collection de valeurs sans clés, garantie d’unicité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54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72" y="3068960"/>
            <a:ext cx="31813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937" y="3068961"/>
            <a:ext cx="5184576" cy="1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72" y="3970873"/>
            <a:ext cx="164782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72" y="4690953"/>
            <a:ext cx="27146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15" y="5339025"/>
            <a:ext cx="141922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956" y="4653136"/>
            <a:ext cx="14573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9" y="5296162"/>
            <a:ext cx="287655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377" y="5658112"/>
            <a:ext cx="19812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955" y="6172919"/>
            <a:ext cx="5215549" cy="3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Connecteur droit 7"/>
          <p:cNvCxnSpPr/>
          <p:nvPr/>
        </p:nvCxnSpPr>
        <p:spPr>
          <a:xfrm>
            <a:off x="3689921" y="2996952"/>
            <a:ext cx="0" cy="2980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298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Modules (ou ESM pour désambiguïser)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La solution standard longuement attendue pour gérer un code modulaire (réparti en plusieurs fichiers distincts)</a:t>
            </a:r>
          </a:p>
          <a:p>
            <a:pPr marL="0" indent="0">
              <a:buNone/>
            </a:pPr>
            <a:r>
              <a:rPr lang="fr-FR" sz="2000" b="1" u="sng" dirty="0" smtClean="0"/>
              <a:t>Remplace et rend caduc:</a:t>
            </a:r>
          </a:p>
          <a:p>
            <a:pPr lvl="1"/>
            <a:r>
              <a:rPr lang="fr-FR" dirty="0" err="1" smtClean="0"/>
              <a:t>CommonJS</a:t>
            </a:r>
            <a:r>
              <a:rPr lang="fr-FR" b="1" dirty="0" smtClean="0"/>
              <a:t> </a:t>
            </a:r>
            <a:r>
              <a:rPr lang="fr-FR" dirty="0" smtClean="0"/>
              <a:t>(utilisé notamment par </a:t>
            </a:r>
            <a:r>
              <a:rPr lang="fr-FR" dirty="0" err="1" smtClean="0"/>
              <a:t>Node</a:t>
            </a:r>
            <a:r>
              <a:rPr lang="fr-FR" dirty="0" smtClean="0"/>
              <a:t>)</a:t>
            </a:r>
          </a:p>
          <a:p>
            <a:pPr marL="548640" lvl="2" indent="0">
              <a:buNone/>
            </a:pPr>
            <a:endParaRPr lang="fr-FR" dirty="0"/>
          </a:p>
          <a:p>
            <a:pPr lvl="1"/>
            <a:endParaRPr lang="fr-FR" dirty="0" smtClean="0"/>
          </a:p>
          <a:p>
            <a:pPr lvl="1"/>
            <a:r>
              <a:rPr lang="fr-FR" dirty="0" err="1" smtClean="0"/>
              <a:t>Asynchronous</a:t>
            </a:r>
            <a:r>
              <a:rPr lang="fr-FR" dirty="0" smtClean="0"/>
              <a:t> Module </a:t>
            </a:r>
            <a:r>
              <a:rPr lang="fr-FR" dirty="0" err="1" smtClean="0"/>
              <a:t>Definition</a:t>
            </a:r>
            <a:r>
              <a:rPr lang="fr-FR" dirty="0" smtClean="0"/>
              <a:t> (AMD)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Universal Module </a:t>
            </a:r>
            <a:r>
              <a:rPr lang="fr-FR" dirty="0" err="1" smtClean="0"/>
              <a:t>Definition</a:t>
            </a:r>
            <a:r>
              <a:rPr lang="fr-FR" dirty="0" smtClean="0"/>
              <a:t> (UMD)</a:t>
            </a:r>
          </a:p>
          <a:p>
            <a:pPr marL="548640" lvl="2" indent="0">
              <a:buNone/>
            </a:pPr>
            <a:r>
              <a:rPr lang="fr-FR" i="1" dirty="0" smtClean="0"/>
              <a:t>Pattern combinant </a:t>
            </a:r>
            <a:r>
              <a:rPr lang="fr-FR" i="1" dirty="0" err="1" smtClean="0"/>
              <a:t>CommonJS</a:t>
            </a:r>
            <a:r>
              <a:rPr lang="fr-FR" i="1" dirty="0" smtClean="0"/>
              <a:t>, AMD et utilisant de variables globales pour être sûr d’être compris par tous les systèmes de modules</a:t>
            </a:r>
            <a:br>
              <a:rPr lang="fr-FR" i="1" dirty="0" smtClean="0"/>
            </a:br>
            <a:endParaRPr lang="fr-FR" i="1" dirty="0" smtClean="0"/>
          </a:p>
          <a:p>
            <a:pPr lvl="1"/>
            <a:r>
              <a:rPr lang="fr-FR" dirty="0" smtClean="0"/>
              <a:t>le recours aux variables globales et les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&lt;script&gt; </a:t>
            </a:r>
            <a:r>
              <a:rPr lang="fr-FR" dirty="0" smtClean="0"/>
              <a:t>à ordonner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55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76" y="4077072"/>
            <a:ext cx="650557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068960"/>
            <a:ext cx="36480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880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wo module scopes, with one reaching into the other to grab an expo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72"/>
          <a:stretch/>
        </p:blipFill>
        <p:spPr bwMode="auto">
          <a:xfrm>
            <a:off x="5004048" y="2132856"/>
            <a:ext cx="4139952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Deux mots-clés: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dirty="0" smtClean="0"/>
              <a:t> et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export</a:t>
            </a:r>
          </a:p>
          <a:p>
            <a:pPr marL="0" indent="0">
              <a:buNone/>
            </a:pPr>
            <a:r>
              <a:rPr lang="fr-FR" dirty="0" smtClean="0"/>
              <a:t>On distingue les import nommés</a:t>
            </a:r>
            <a:br>
              <a:rPr lang="fr-FR" dirty="0" smtClean="0"/>
            </a:br>
            <a:r>
              <a:rPr lang="fr-FR" dirty="0" smtClean="0"/>
              <a:t>des imports par défaut</a:t>
            </a:r>
            <a:br>
              <a:rPr lang="fr-FR" dirty="0" smtClean="0"/>
            </a:b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56</a:t>
            </a:fld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96952"/>
            <a:ext cx="523875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085184"/>
            <a:ext cx="447675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226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876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 smtClean="0"/>
              <a:t>Les modules ont un contexte d’exécution différent des scripts classiques:</a:t>
            </a:r>
          </a:p>
          <a:p>
            <a:pPr lvl="1"/>
            <a:r>
              <a:rPr lang="fr-FR" dirty="0" smtClean="0"/>
              <a:t>mode </a:t>
            </a:r>
            <a:r>
              <a:rPr lang="fr-FR" dirty="0"/>
              <a:t>s</a:t>
            </a:r>
            <a:r>
              <a:rPr lang="fr-FR" dirty="0" smtClean="0"/>
              <a:t>trict utilisé par défaut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"use strict";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exceptions explicites sur certaines erreurs silencieuses</a:t>
            </a:r>
          </a:p>
          <a:p>
            <a:pPr lvl="2"/>
            <a:r>
              <a:rPr lang="fr-FR" dirty="0" smtClean="0"/>
              <a:t>de nouveaux mots-clés sont réservés comme noms de variables</a:t>
            </a:r>
          </a:p>
          <a:p>
            <a:pPr lvl="2"/>
            <a:r>
              <a:rPr lang="fr-FR" dirty="0" smtClean="0"/>
              <a:t>interdit les variables non explicitement déclarées</a:t>
            </a:r>
          </a:p>
          <a:p>
            <a:pPr lvl="1"/>
            <a:r>
              <a:rPr lang="fr-FR" dirty="0" smtClean="0"/>
              <a:t>pas de contexte global 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===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r>
              <a:rPr lang="fr-FR" dirty="0" smtClean="0"/>
              <a:t> dans le scope global)</a:t>
            </a:r>
          </a:p>
          <a:p>
            <a:pPr lvl="1"/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Il faut donc </a:t>
            </a:r>
            <a:r>
              <a:rPr lang="fr-FR" dirty="0" err="1" smtClean="0"/>
              <a:t>parser</a:t>
            </a:r>
            <a:r>
              <a:rPr lang="fr-FR" dirty="0" smtClean="0"/>
              <a:t> différemment le code si c’est un module:</a:t>
            </a:r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r>
              <a:rPr lang="fr-FR" sz="2000" dirty="0" smtClean="0"/>
              <a:t>Sur navigateur: </a:t>
            </a:r>
            <a:r>
              <a:rPr lang="fr-FR" sz="2000" dirty="0" smtClean="0">
                <a:solidFill>
                  <a:srgbClr val="999999"/>
                </a:solidFill>
              </a:rPr>
              <a:t>&lt;</a:t>
            </a:r>
            <a:r>
              <a:rPr lang="fr-FR" sz="2000" dirty="0" smtClean="0">
                <a:solidFill>
                  <a:srgbClr val="990055"/>
                </a:solidFill>
              </a:rPr>
              <a:t>script </a:t>
            </a:r>
            <a:r>
              <a:rPr lang="fr-FR" sz="2000" dirty="0">
                <a:solidFill>
                  <a:srgbClr val="669900"/>
                </a:solidFill>
              </a:rPr>
              <a:t>type</a:t>
            </a:r>
            <a:r>
              <a:rPr lang="fr-FR" sz="2000" dirty="0">
                <a:solidFill>
                  <a:srgbClr val="999999"/>
                </a:solidFill>
              </a:rPr>
              <a:t>="</a:t>
            </a:r>
            <a:r>
              <a:rPr lang="fr-FR" sz="2000" dirty="0">
                <a:solidFill>
                  <a:srgbClr val="0077AA"/>
                </a:solidFill>
              </a:rPr>
              <a:t>module</a:t>
            </a:r>
            <a:r>
              <a:rPr lang="fr-FR" sz="2000" dirty="0">
                <a:solidFill>
                  <a:srgbClr val="999999"/>
                </a:solidFill>
              </a:rPr>
              <a:t>"</a:t>
            </a:r>
            <a:r>
              <a:rPr lang="fr-FR" sz="2000" dirty="0">
                <a:solidFill>
                  <a:srgbClr val="990055"/>
                </a:solidFill>
              </a:rPr>
              <a:t> </a:t>
            </a:r>
            <a:r>
              <a:rPr lang="fr-FR" sz="2000" dirty="0" err="1">
                <a:solidFill>
                  <a:srgbClr val="669900"/>
                </a:solidFill>
              </a:rPr>
              <a:t>src</a:t>
            </a:r>
            <a:r>
              <a:rPr lang="fr-FR" sz="2000" dirty="0">
                <a:solidFill>
                  <a:srgbClr val="999999"/>
                </a:solidFill>
              </a:rPr>
              <a:t>="</a:t>
            </a:r>
            <a:r>
              <a:rPr lang="fr-FR" sz="2000" dirty="0">
                <a:solidFill>
                  <a:srgbClr val="0077AA"/>
                </a:solidFill>
              </a:rPr>
              <a:t>index.js</a:t>
            </a:r>
            <a:r>
              <a:rPr lang="fr-FR" sz="2000" dirty="0">
                <a:solidFill>
                  <a:srgbClr val="999999"/>
                </a:solidFill>
              </a:rPr>
              <a:t>"&gt;&lt;/</a:t>
            </a:r>
            <a:r>
              <a:rPr lang="fr-FR" sz="2000" dirty="0">
                <a:solidFill>
                  <a:srgbClr val="990055"/>
                </a:solidFill>
              </a:rPr>
              <a:t>script</a:t>
            </a:r>
            <a:r>
              <a:rPr lang="fr-FR" sz="2000" dirty="0" smtClean="0">
                <a:solidFill>
                  <a:srgbClr val="999999"/>
                </a:solidFill>
              </a:rPr>
              <a:t>&gt;</a:t>
            </a:r>
          </a:p>
          <a:p>
            <a:pPr marL="0" indent="0">
              <a:buNone/>
            </a:pPr>
            <a:endParaRPr lang="fr-FR" sz="2000" dirty="0">
              <a:solidFill>
                <a:srgbClr val="999999"/>
              </a:solidFill>
            </a:endParaRPr>
          </a:p>
          <a:p>
            <a:pPr marL="0" indent="0">
              <a:buNone/>
            </a:pPr>
            <a:r>
              <a:rPr lang="fr-FR" sz="2000" dirty="0" smtClean="0"/>
              <a:t>Sur Node.js: utiliser l’extension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mjs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2000" dirty="0" smtClean="0"/>
              <a:t>au lieu de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js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fr-FR" sz="2000" dirty="0" smtClean="0">
                <a:cs typeface="Consolas" panose="020B0609020204030204" pitchFamily="49" charset="0"/>
              </a:rPr>
              <a:t>ou avoir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 type: </a:t>
            </a:r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"module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 } </a:t>
            </a:r>
            <a:r>
              <a:rPr lang="fr-FR" sz="2000" dirty="0" smtClean="0">
                <a:cs typeface="Consolas" panose="020B0609020204030204" pitchFamily="49" charset="0"/>
              </a:rPr>
              <a:t>dans </a:t>
            </a:r>
            <a:r>
              <a:rPr lang="fr-FR" sz="2000" dirty="0" err="1" smtClean="0">
                <a:cs typeface="Consolas" panose="020B0609020204030204" pitchFamily="49" charset="0"/>
              </a:rPr>
              <a:t>package.json</a:t>
            </a:r>
            <a:endParaRPr lang="fr-FR" sz="2000" dirty="0"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095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2r4s9p1yi1fa2jd7j43zph8r-wpengine.netdna-ssl.com/files/2018/03/10_construct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28800"/>
            <a:ext cx="7629170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58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79512" y="6350664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https://hacks.mozilla.org/2018/03/es-modules-a-cartoon-deep-dive/</a:t>
            </a:r>
          </a:p>
        </p:txBody>
      </p:sp>
    </p:spTree>
    <p:extLst>
      <p:ext uri="{BB962C8B-B14F-4D97-AF65-F5344CB8AC3E}">
        <p14:creationId xmlns:p14="http://schemas.microsoft.com/office/powerpoint/2010/main" val="282617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Modules: import dynamique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Quand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dirty="0" smtClean="0"/>
              <a:t> est appelé comme une fonction, le module est importé de façon asynchrone. </a:t>
            </a:r>
            <a:br>
              <a:rPr lang="fr-FR" dirty="0" smtClean="0"/>
            </a:br>
            <a:r>
              <a:rPr lang="fr-FR" dirty="0" smtClean="0"/>
              <a:t>C’est très utile pour télécharger du code à la demande et optimiser le temps de chargement de vos applications.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59</a:t>
            </a:fld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212009"/>
            <a:ext cx="5853072" cy="3313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495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Cheat</a:t>
            </a:r>
            <a:r>
              <a:rPr lang="fr-FR" dirty="0" smtClean="0"/>
              <a:t> </a:t>
            </a:r>
            <a:r>
              <a:rPr lang="fr-FR" dirty="0" err="1" smtClean="0"/>
              <a:t>sheet</a:t>
            </a:r>
            <a:r>
              <a:rPr lang="fr-FR" dirty="0" smtClean="0"/>
              <a:t>: Méthodes de </a:t>
            </a:r>
            <a:r>
              <a:rPr lang="fr-FR" dirty="0" err="1" smtClean="0"/>
              <a:t>Array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84784"/>
            <a:ext cx="6135687" cy="506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146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Modules: quid du support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Support moyen (~93%) en 2021: Chrome 61, </a:t>
            </a:r>
            <a:r>
              <a:rPr lang="fr-FR" sz="2000" dirty="0" err="1" smtClean="0"/>
              <a:t>Edge</a:t>
            </a:r>
            <a:r>
              <a:rPr lang="fr-FR" sz="2000" dirty="0" smtClean="0"/>
              <a:t> 16, Firefox 60</a:t>
            </a:r>
          </a:p>
          <a:p>
            <a:pPr marL="0" indent="0">
              <a:buNone/>
            </a:pPr>
            <a:r>
              <a:rPr lang="fr-FR" sz="2000" dirty="0" smtClean="0"/>
              <a:t>Mais les développeurs les utilisent largement dans leurs </a:t>
            </a:r>
            <a:r>
              <a:rPr lang="fr-FR" sz="2000" dirty="0" err="1" smtClean="0"/>
              <a:t>codebases</a:t>
            </a:r>
            <a:r>
              <a:rPr lang="fr-FR" sz="2000" dirty="0" smtClean="0"/>
              <a:t> avec des </a:t>
            </a:r>
            <a:r>
              <a:rPr lang="fr-FR" sz="2000" dirty="0" err="1" smtClean="0"/>
              <a:t>bundlers</a:t>
            </a:r>
            <a:r>
              <a:rPr lang="fr-FR" sz="2000" dirty="0" smtClean="0"/>
              <a:t> comme </a:t>
            </a:r>
            <a:r>
              <a:rPr lang="fr-FR" sz="2000" dirty="0" err="1" smtClean="0"/>
              <a:t>Webpack</a:t>
            </a:r>
            <a:r>
              <a:rPr lang="fr-FR" sz="2000" dirty="0" smtClean="0"/>
              <a:t>, </a:t>
            </a:r>
            <a:r>
              <a:rPr lang="fr-FR" sz="2000" dirty="0" err="1" smtClean="0"/>
              <a:t>Parcel</a:t>
            </a:r>
            <a:r>
              <a:rPr lang="fr-FR" sz="2000" dirty="0" smtClean="0"/>
              <a:t>, </a:t>
            </a:r>
            <a:r>
              <a:rPr lang="fr-FR" sz="2000" dirty="0" err="1" smtClean="0"/>
              <a:t>Rollup</a:t>
            </a:r>
            <a:r>
              <a:rPr lang="fr-FR" sz="2000" dirty="0" smtClean="0"/>
              <a:t>, </a:t>
            </a:r>
            <a:r>
              <a:rPr lang="fr-FR" sz="2000" dirty="0" err="1" smtClean="0"/>
              <a:t>esbuild</a:t>
            </a:r>
            <a:r>
              <a:rPr lang="fr-FR" sz="2000" dirty="0" smtClean="0"/>
              <a:t>…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2000" dirty="0" smtClean="0"/>
              <a:t>Les </a:t>
            </a:r>
            <a:r>
              <a:rPr lang="fr-FR" sz="2000" dirty="0" err="1" smtClean="0"/>
              <a:t>bundlers</a:t>
            </a:r>
            <a:r>
              <a:rPr lang="fr-FR" sz="2000" dirty="0" smtClean="0"/>
              <a:t> prémâchent le travail du navigateur en produisant des bundles JS optimisés à partir d’un ensemble de modules.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60</a:t>
            </a:fld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388" y="2934603"/>
            <a:ext cx="5817940" cy="243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525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Modules: script </a:t>
            </a:r>
            <a:r>
              <a:rPr lang="fr-FR" dirty="0" err="1" smtClean="0"/>
              <a:t>nomodule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Les navigateurs ne supportant pas les modules peuvent charger un script alternatif avec l’attribut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nomodule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endParaRPr lang="fr-FR" sz="2000" i="1" dirty="0"/>
          </a:p>
          <a:p>
            <a:pPr marL="0" indent="0">
              <a:buNone/>
            </a:pPr>
            <a:endParaRPr lang="fr-FR" sz="2000" i="1" dirty="0" smtClean="0"/>
          </a:p>
          <a:p>
            <a:pPr marL="0" indent="0">
              <a:buNone/>
            </a:pPr>
            <a:endParaRPr lang="fr-FR" sz="2000" i="1" dirty="0" smtClean="0"/>
          </a:p>
          <a:p>
            <a:pPr marL="0" indent="0">
              <a:buNone/>
            </a:pPr>
            <a:endParaRPr lang="fr-FR" sz="2000" i="1" dirty="0"/>
          </a:p>
          <a:p>
            <a:pPr marL="0" indent="0">
              <a:buNone/>
            </a:pPr>
            <a:endParaRPr lang="fr-FR" sz="2000" i="1" dirty="0" smtClean="0"/>
          </a:p>
          <a:p>
            <a:pPr marL="0" indent="0">
              <a:buNone/>
            </a:pPr>
            <a:r>
              <a:rPr lang="fr-FR" sz="2000" dirty="0" smtClean="0"/>
              <a:t>Les </a:t>
            </a:r>
            <a:r>
              <a:rPr lang="fr-FR" sz="2000" dirty="0" err="1" smtClean="0"/>
              <a:t>bundlers</a:t>
            </a:r>
            <a:r>
              <a:rPr lang="fr-FR" sz="2000" dirty="0" smtClean="0"/>
              <a:t> peuvent profiter de cet attribut pour produire deux bundles, un « moderne » et un « </a:t>
            </a:r>
            <a:r>
              <a:rPr lang="fr-FR" sz="2000" dirty="0" err="1" smtClean="0"/>
              <a:t>legacy</a:t>
            </a:r>
            <a:r>
              <a:rPr lang="fr-FR" sz="2000" dirty="0" smtClean="0"/>
              <a:t> » avec davantage de code </a:t>
            </a:r>
            <a:r>
              <a:rPr lang="fr-FR" sz="2000" dirty="0" err="1" smtClean="0"/>
              <a:t>transpilé</a:t>
            </a:r>
            <a:r>
              <a:rPr lang="fr-FR" sz="2000" dirty="0" smtClean="0"/>
              <a:t>.</a:t>
            </a:r>
          </a:p>
          <a:p>
            <a:pPr marL="0" indent="0">
              <a:buNone/>
            </a:pPr>
            <a:r>
              <a:rPr lang="fr-FR" sz="2000" dirty="0" smtClean="0"/>
              <a:t>Le bundle « moderne » sera plus léger et performant.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61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08920"/>
            <a:ext cx="6222661" cy="1690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013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Modules: recommandations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fr-FR" dirty="0" smtClean="0"/>
              <a:t>Utiliser systématiquement les modules ESM et </a:t>
            </a:r>
            <a:br>
              <a:rPr lang="fr-FR" dirty="0" smtClean="0"/>
            </a:br>
            <a:r>
              <a:rPr lang="fr-FR" dirty="0" smtClean="0"/>
              <a:t>proscrire les autres systèmes de modules existants</a:t>
            </a:r>
            <a:br>
              <a:rPr lang="fr-FR" dirty="0" smtClean="0"/>
            </a:b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Utiliser un </a:t>
            </a:r>
            <a:r>
              <a:rPr lang="fr-FR" dirty="0" err="1" smtClean="0"/>
              <a:t>bundler</a:t>
            </a:r>
            <a:r>
              <a:rPr lang="fr-FR" dirty="0" smtClean="0"/>
              <a:t> avec l’option « Modern </a:t>
            </a:r>
            <a:r>
              <a:rPr lang="fr-FR" dirty="0" err="1" smtClean="0"/>
              <a:t>build</a:t>
            </a:r>
            <a:r>
              <a:rPr lang="fr-FR" dirty="0" smtClean="0"/>
              <a:t> »</a:t>
            </a:r>
          </a:p>
          <a:p>
            <a:pPr lvl="1"/>
            <a:r>
              <a:rPr lang="fr-FR" dirty="0" err="1" smtClean="0"/>
              <a:t>Parcel</a:t>
            </a:r>
            <a:r>
              <a:rPr lang="fr-FR" dirty="0" smtClean="0"/>
              <a:t> : pour la simplicité et rapidité de mise en place</a:t>
            </a:r>
          </a:p>
          <a:p>
            <a:pPr lvl="1"/>
            <a:r>
              <a:rPr lang="fr-FR" dirty="0" err="1" smtClean="0"/>
              <a:t>Webpack</a:t>
            </a:r>
            <a:r>
              <a:rPr lang="fr-FR" dirty="0" smtClean="0"/>
              <a:t>: pour les applications web complexes</a:t>
            </a:r>
          </a:p>
          <a:p>
            <a:pPr lvl="1"/>
            <a:r>
              <a:rPr lang="fr-FR" dirty="0" err="1" smtClean="0"/>
              <a:t>Rollup</a:t>
            </a:r>
            <a:r>
              <a:rPr lang="fr-FR" dirty="0" smtClean="0"/>
              <a:t>: pour les bibliothèques JS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62</a:t>
            </a:fld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221088"/>
            <a:ext cx="7407052" cy="2110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907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Gérer l’asynchronisme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Exos 12 à 14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4845-C070-4B13-AB51-673874B90B7A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33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Qu’est-ce que l’asynchronisme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147248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JavaScript est exécuté dans un </a:t>
            </a:r>
            <a:r>
              <a:rPr lang="fr-FR" sz="2000" b="1" dirty="0" smtClean="0"/>
              <a:t>environnement mono-thread </a:t>
            </a:r>
            <a:br>
              <a:rPr lang="fr-FR" sz="2000" b="1" dirty="0" smtClean="0"/>
            </a:br>
            <a:r>
              <a:rPr lang="fr-FR" sz="1800" i="1" dirty="0" smtClean="0">
                <a:solidFill>
                  <a:schemeClr val="bg1">
                    <a:lumMod val="50000"/>
                  </a:schemeClr>
                </a:solidFill>
              </a:rPr>
              <a:t>(le moteur n’interprète qu’une seule instruction à la fois.)</a:t>
            </a:r>
            <a:br>
              <a:rPr lang="fr-FR" sz="1800" i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>Certaines instructions prennent du temps </a:t>
            </a:r>
            <a:r>
              <a:rPr lang="fr-FR" sz="2000" i="1" dirty="0" smtClean="0"/>
              <a:t>(I/O, requêtes réseau…) </a:t>
            </a:r>
            <a:r>
              <a:rPr lang="fr-FR" sz="2000" dirty="0" smtClean="0"/>
              <a:t>et ne doivent pas bloquer l’exécution du reste du programme. </a:t>
            </a:r>
            <a:br>
              <a:rPr lang="fr-FR" sz="2000" dirty="0" smtClean="0"/>
            </a:b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>On les rend alors </a:t>
            </a:r>
            <a:r>
              <a:rPr lang="fr-FR" sz="2000" b="1" dirty="0" smtClean="0"/>
              <a:t>asynchrones</a:t>
            </a:r>
            <a:r>
              <a:rPr lang="fr-FR" sz="2000" dirty="0" smtClean="0"/>
              <a:t>: elles déclarent un traitement à effectuer ultérieurement, après un délai défini ou non. </a:t>
            </a:r>
          </a:p>
          <a:p>
            <a:pPr marL="0" indent="0">
              <a:buNone/>
            </a:pPr>
            <a:r>
              <a:rPr lang="fr-FR" sz="2000" dirty="0" smtClean="0"/>
              <a:t>Ces traitements futurs sont placés dans des </a:t>
            </a:r>
            <a:r>
              <a:rPr lang="fr-FR" sz="2000" b="1" dirty="0" smtClean="0"/>
              <a:t>piles</a:t>
            </a:r>
            <a:r>
              <a:rPr lang="fr-FR" sz="2000" dirty="0" smtClean="0"/>
              <a:t>, et le moteur décide du moment où dépiler les appels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64</a:t>
            </a:fld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5" y="5085184"/>
            <a:ext cx="58388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652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Callbacks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L’interface la plus commune pour les instructions asynchrones est la </a:t>
            </a:r>
            <a:r>
              <a:rPr lang="fr-FR" b="1" dirty="0" smtClean="0"/>
              <a:t>fonction de rappel </a:t>
            </a:r>
            <a:r>
              <a:rPr lang="fr-FR" dirty="0" smtClean="0"/>
              <a:t>ou</a:t>
            </a:r>
            <a:r>
              <a:rPr lang="fr-FR" b="1" dirty="0" smtClean="0"/>
              <a:t> callback.</a:t>
            </a:r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smtClean="0"/>
              <a:t>Il s’agit de passer </a:t>
            </a:r>
            <a:r>
              <a:rPr lang="fr-FR" dirty="0"/>
              <a:t>en paramètre de la fonction asynchrone </a:t>
            </a:r>
            <a:r>
              <a:rPr lang="fr-FR" dirty="0" smtClean="0"/>
              <a:t>une fonction qui sera appelée ultérieurement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65</a:t>
            </a:fld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282" y="4232498"/>
            <a:ext cx="701040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495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Publisher/</a:t>
            </a:r>
            <a:r>
              <a:rPr lang="fr-FR" dirty="0" err="1" smtClean="0"/>
              <a:t>Subscriber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Ce modèle de communication asynchrone se base sur un principe de souscription à un flux d’événements</a:t>
            </a:r>
          </a:p>
          <a:p>
            <a:pPr marL="0" indent="0">
              <a:buNone/>
            </a:pPr>
            <a:r>
              <a:rPr lang="fr-F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element.addEventListener</a:t>
            </a:r>
            <a:r>
              <a:rPr lang="fr-FR" dirty="0"/>
              <a:t> </a:t>
            </a:r>
            <a:r>
              <a:rPr lang="fr-FR" sz="2000" dirty="0"/>
              <a:t>est un exemple de </a:t>
            </a:r>
            <a:r>
              <a:rPr lang="fr-FR" sz="2000" dirty="0" smtClean="0"/>
              <a:t>pub/</a:t>
            </a:r>
            <a:r>
              <a:rPr lang="fr-FR" sz="2000" dirty="0" err="1" smtClean="0"/>
              <a:t>sub</a:t>
            </a:r>
            <a:endParaRPr lang="fr-FR" sz="2000" dirty="0"/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r>
              <a:rPr lang="fr-FR" sz="2000" dirty="0" smtClean="0"/>
              <a:t>Un pub/</a:t>
            </a:r>
            <a:r>
              <a:rPr lang="fr-FR" sz="2000" dirty="0" err="1" smtClean="0"/>
              <a:t>sub</a:t>
            </a:r>
            <a:r>
              <a:rPr lang="fr-FR" sz="2000" dirty="0" smtClean="0"/>
              <a:t> est composé à minima de deux fonctions: souscription et émission, et garde en mémoire une liste de callbacks (les abonnés)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66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61" y="4318595"/>
            <a:ext cx="6467475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048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Défauts des callbacks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Les callbacks montrent leurs limites quand une série d’opérations asynchrones doit être chainée (exécutée l’une après l’autre).</a:t>
            </a:r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pPr marL="0" indent="0">
              <a:buNone/>
            </a:pPr>
            <a:r>
              <a:rPr lang="fr-FR" sz="2000" dirty="0" smtClean="0"/>
              <a:t>Une exception n’est pas remontée par un callback, c’est pourquoi les traitements d’erreur sont souvent gérés avec un deuxième argument au callback ou une deuxième fonction callback.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67</a:t>
            </a:fld>
            <a:endParaRPr lang="fr-FR" dirty="0"/>
          </a:p>
        </p:txBody>
      </p:sp>
      <p:pic>
        <p:nvPicPr>
          <p:cNvPr id="6150" name="Picture 6" descr="RÃ©sultat de recherche d'images pour &quot;callbackhell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420888"/>
            <a:ext cx="5055354" cy="283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75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Promises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dirty="0" smtClean="0"/>
              <a:t>Les promesses (Promise) sont des objets utilisés pour faciliter la coordination d’opérations asynchrones.</a:t>
            </a:r>
            <a:br>
              <a:rPr lang="fr-FR" sz="2000" dirty="0" smtClean="0"/>
            </a:br>
            <a:endParaRPr lang="fr-FR" sz="2000" dirty="0" smtClean="0"/>
          </a:p>
          <a:p>
            <a:r>
              <a:rPr lang="fr-FR" sz="2000" dirty="0" smtClean="0"/>
              <a:t>Une Promise représente la promesse d’une valeur dans le futur. </a:t>
            </a:r>
            <a:br>
              <a:rPr lang="fr-FR" sz="2000" dirty="0" smtClean="0"/>
            </a:br>
            <a:r>
              <a:rPr lang="fr-FR" sz="2000" dirty="0" smtClean="0"/>
              <a:t>Le délai n’est pas forcément prédictible, cette valeur peut être disponible presque immédiatement ou ne jamais arriver.</a:t>
            </a:r>
          </a:p>
          <a:p>
            <a:endParaRPr lang="fr-FR" sz="2000" dirty="0" smtClean="0"/>
          </a:p>
          <a:p>
            <a:r>
              <a:rPr lang="fr-FR" sz="2000" dirty="0" smtClean="0"/>
              <a:t>Une Promise est toujours dans un de ces 3 états:</a:t>
            </a:r>
          </a:p>
          <a:p>
            <a:pPr lvl="1"/>
            <a:r>
              <a:rPr lang="fr-FR" b="1" i="1" dirty="0" err="1" smtClean="0"/>
              <a:t>pending</a:t>
            </a:r>
            <a:r>
              <a:rPr lang="fr-FR" dirty="0" smtClean="0"/>
              <a:t>: état initial, en attente</a:t>
            </a:r>
          </a:p>
          <a:p>
            <a:pPr lvl="1"/>
            <a:r>
              <a:rPr lang="fr-FR" b="1" i="1" dirty="0" err="1" smtClean="0"/>
              <a:t>fulfilled</a:t>
            </a:r>
            <a:r>
              <a:rPr lang="fr-FR" dirty="0" smtClean="0"/>
              <a:t>: la promesse a été résolue, l’opération a réussi</a:t>
            </a:r>
          </a:p>
          <a:p>
            <a:pPr lvl="1"/>
            <a:r>
              <a:rPr lang="fr-FR" b="1" i="1" dirty="0" err="1" smtClean="0"/>
              <a:t>rejected</a:t>
            </a:r>
            <a:r>
              <a:rPr lang="fr-FR" dirty="0" smtClean="0"/>
              <a:t>: la promesse a été rejetée suite à une erreur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785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Callbacks vs Promises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Callbacks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Promises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69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484784"/>
            <a:ext cx="5895975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789040"/>
            <a:ext cx="59055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lèche vers le bas 6"/>
          <p:cNvSpPr/>
          <p:nvPr/>
        </p:nvSpPr>
        <p:spPr>
          <a:xfrm>
            <a:off x="5750272" y="3284984"/>
            <a:ext cx="360462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96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Cheat</a:t>
            </a:r>
            <a:r>
              <a:rPr lang="fr-FR" dirty="0" smtClean="0"/>
              <a:t> </a:t>
            </a:r>
            <a:r>
              <a:rPr lang="fr-FR" dirty="0" err="1" smtClean="0"/>
              <a:t>sheet</a:t>
            </a:r>
            <a:r>
              <a:rPr lang="fr-FR" dirty="0" smtClean="0"/>
              <a:t>: </a:t>
            </a:r>
            <a:r>
              <a:rPr lang="fr-FR" dirty="0" err="1" smtClean="0"/>
              <a:t>Map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88840"/>
            <a:ext cx="6780808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744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Création d’une Promise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70</a:t>
            </a:fld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1556792"/>
            <a:ext cx="5950991" cy="2107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3990233"/>
            <a:ext cx="6948984" cy="2679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92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Autres méthodes de création de Promise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4876800"/>
          </a:xfrm>
        </p:spPr>
        <p:txBody>
          <a:bodyPr>
            <a:normAutofit/>
          </a:bodyPr>
          <a:lstStyle/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Promise.resolve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(val)</a:t>
            </a: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Promise.reject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err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crée une promesse immédiatement résolue/rejetée avec telle valeur</a:t>
            </a:r>
            <a:br>
              <a:rPr lang="fr-FR" sz="20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</a:br>
            <a:endParaRPr lang="fr-FR" dirty="0" smtClean="0">
              <a:solidFill>
                <a:schemeClr val="bg1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Promise.all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([ promise1, promise2, promise3 ])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crée une promesse résolue quand toutes les promesses en arguments sont résolues</a:t>
            </a:r>
            <a:br>
              <a:rPr lang="fr-FR" sz="16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</a:b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Promise.race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([ promise1, promise2, promise3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  <a:p>
            <a:pPr marL="0" indent="0">
              <a:buNone/>
            </a:pPr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   crée une promesse résolue dès que l’une des promesses en argument est résolue</a:t>
            </a:r>
            <a:endParaRPr lang="fr-F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71</a:t>
            </a:fld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583385"/>
            <a:ext cx="7621587" cy="20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24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Chaînage et parallélisme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72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Quiz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627697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27" y="3573016"/>
            <a:ext cx="68961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503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Traitement d’erreurs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73</a:t>
            </a:fld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539552" y="4509120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fr-FR" dirty="0" smtClean="0"/>
              <a:t>et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catch()</a:t>
            </a:r>
            <a:r>
              <a:rPr lang="fr-FR" dirty="0" smtClean="0"/>
              <a:t> peuvent se chaîner dans n’importe quel ordre</a:t>
            </a:r>
          </a:p>
          <a:p>
            <a:r>
              <a:rPr lang="fr-FR" dirty="0" smtClean="0"/>
              <a:t>Cela permet des traitements d’erreurs intermédiaires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87524" y="5812710"/>
            <a:ext cx="8496944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u="sng" dirty="0" smtClean="0"/>
              <a:t>Recommandé:</a:t>
            </a:r>
            <a:r>
              <a:rPr lang="fr-FR" b="1" dirty="0" smtClean="0"/>
              <a:t> </a:t>
            </a:r>
            <a:r>
              <a:rPr lang="fr-FR" dirty="0" smtClean="0"/>
              <a:t>traiter les erreurs au plus bas niveau possible, et toujours mettre un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catch()</a:t>
            </a:r>
            <a:r>
              <a:rPr lang="fr-FR" dirty="0" smtClean="0"/>
              <a:t> au plus haut niveau pour traiter les erreurs non capturées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6849100" cy="2836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067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Tasks</a:t>
            </a:r>
            <a:r>
              <a:rPr lang="fr-FR" dirty="0" smtClean="0"/>
              <a:t>, </a:t>
            </a:r>
            <a:r>
              <a:rPr lang="fr-FR" dirty="0" err="1" smtClean="0"/>
              <a:t>microtasks</a:t>
            </a:r>
            <a:r>
              <a:rPr lang="fr-FR" dirty="0" smtClean="0"/>
              <a:t>, boucle d’événements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La boucle d’événements (</a:t>
            </a:r>
            <a:r>
              <a:rPr lang="fr-FR" dirty="0" err="1" smtClean="0"/>
              <a:t>event</a:t>
            </a:r>
            <a:r>
              <a:rPr lang="fr-FR" dirty="0" smtClean="0"/>
              <a:t> </a:t>
            </a:r>
            <a:r>
              <a:rPr lang="fr-FR" dirty="0" err="1" smtClean="0"/>
              <a:t>loop</a:t>
            </a:r>
            <a:r>
              <a:rPr lang="fr-FR" dirty="0" smtClean="0"/>
              <a:t>) est le mécanisme qui dépile régulièrement les appels asynchrones. </a:t>
            </a:r>
          </a:p>
          <a:p>
            <a:pPr marL="0" indent="0">
              <a:buNone/>
            </a:pPr>
            <a:r>
              <a:rPr lang="fr-FR" sz="2000" dirty="0" smtClean="0"/>
              <a:t>Entre chaque itération de la boucle, le navigateur refait le rendu de la page et traite les événements utilisateur (clic, scroll etc.)</a:t>
            </a:r>
          </a:p>
          <a:p>
            <a:pPr marL="0" indent="0">
              <a:buNone/>
            </a:pPr>
            <a:endParaRPr lang="fr-FR" sz="2000" dirty="0" smtClean="0"/>
          </a:p>
          <a:p>
            <a:r>
              <a:rPr lang="fr-FR" sz="2000" dirty="0" smtClean="0"/>
              <a:t>Les moteurs JS modernes stockent les appels asynchrones dans deux piles:</a:t>
            </a:r>
          </a:p>
          <a:p>
            <a:pPr lvl="1"/>
            <a:r>
              <a:rPr lang="fr-FR" dirty="0" smtClean="0"/>
              <a:t>les </a:t>
            </a:r>
            <a:r>
              <a:rPr lang="fr-FR" b="1" dirty="0" err="1" smtClean="0"/>
              <a:t>tasks</a:t>
            </a:r>
            <a:r>
              <a:rPr lang="fr-FR" dirty="0" smtClean="0"/>
              <a:t>, dépilées à la fin de chaque boucle d’événements</a:t>
            </a:r>
            <a:br>
              <a:rPr lang="fr-FR" dirty="0" smtClean="0"/>
            </a:br>
            <a:r>
              <a:rPr lang="fr-FR" i="1" dirty="0" smtClean="0"/>
              <a:t>(exemples: </a:t>
            </a:r>
            <a:r>
              <a:rPr lang="fr-FR" i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setTimeout</a:t>
            </a:r>
            <a:r>
              <a:rPr lang="fr-FR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i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setInterval</a:t>
            </a:r>
            <a:r>
              <a:rPr lang="fr-FR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i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fetch</a:t>
            </a:r>
            <a:r>
              <a:rPr lang="fr-FR" i="1" dirty="0" smtClean="0"/>
              <a:t>)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  <a:p>
            <a:pPr lvl="1"/>
            <a:r>
              <a:rPr lang="fr-FR" dirty="0" smtClean="0"/>
              <a:t>les </a:t>
            </a:r>
            <a:r>
              <a:rPr lang="fr-FR" b="1" dirty="0" err="1" smtClean="0"/>
              <a:t>microtasks</a:t>
            </a:r>
            <a:r>
              <a:rPr lang="fr-FR" dirty="0" smtClean="0"/>
              <a:t>, dépilées à la fin de chaque </a:t>
            </a:r>
            <a:r>
              <a:rPr lang="fr-FR" dirty="0" err="1" smtClean="0"/>
              <a:t>task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i="1" dirty="0" smtClean="0"/>
              <a:t>(exemples</a:t>
            </a:r>
            <a:r>
              <a:rPr lang="fr-FR" i="1" dirty="0"/>
              <a:t>: </a:t>
            </a:r>
            <a:r>
              <a:rPr lang="fr-FR" i="1" dirty="0" err="1">
                <a:latin typeface="Consolas" panose="020B0609020204030204" pitchFamily="49" charset="0"/>
                <a:cs typeface="Consolas" panose="020B0609020204030204" pitchFamily="49" charset="0"/>
              </a:rPr>
              <a:t>promise.then</a:t>
            </a:r>
            <a:r>
              <a:rPr lang="fr-FR" i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i="1" dirty="0" err="1">
                <a:latin typeface="Consolas" panose="020B0609020204030204" pitchFamily="49" charset="0"/>
                <a:cs typeface="Consolas" panose="020B0609020204030204" pitchFamily="49" charset="0"/>
              </a:rPr>
              <a:t>process.nextTick</a:t>
            </a:r>
            <a:r>
              <a:rPr lang="fr-FR" i="1" dirty="0"/>
              <a:t>)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49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Gérer la boucle d’événements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5069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Parfois, vous devrez attendre la boucle d’événements pour :</a:t>
            </a:r>
          </a:p>
          <a:p>
            <a:pPr>
              <a:buFontTx/>
              <a:buChar char="-"/>
            </a:pPr>
            <a:r>
              <a:rPr lang="fr-FR" dirty="0" smtClean="0"/>
              <a:t>que le DOM soit mis à jour pour une autre opération</a:t>
            </a:r>
          </a:p>
          <a:p>
            <a:pPr>
              <a:buFontTx/>
              <a:buChar char="-"/>
            </a:pPr>
            <a:r>
              <a:rPr lang="fr-FR" dirty="0" smtClean="0"/>
              <a:t>libérer le thread itérativement pendant un calcul lourd</a:t>
            </a:r>
          </a:p>
          <a:p>
            <a:pPr>
              <a:buFontTx/>
              <a:buChar char="-"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Il vous faut alors créer une </a:t>
            </a:r>
            <a:r>
              <a:rPr lang="fr-FR" dirty="0" err="1" smtClean="0"/>
              <a:t>task</a:t>
            </a:r>
            <a:r>
              <a:rPr lang="fr-FR" dirty="0" smtClean="0"/>
              <a:t> pour votre callback :</a:t>
            </a: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setTimeout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(callback,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delai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8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avec un délai à zéro pour minimiser le temps d’attente</a:t>
            </a:r>
            <a:endParaRPr lang="fr-FR" sz="1800" dirty="0" smtClean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requestAnimationFrame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(callback)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8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laisse le navigateur optimiser le moment d’appel d’un callback destiné à des fins d’animation (optimisation des FPS)</a:t>
            </a:r>
            <a:endParaRPr lang="fr-FR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requestIdleCallback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(callback)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8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laisse le navigateur optimiser le moment d’appel d’un callback lorsque le CPU n’est pas fortement sollicité </a:t>
            </a:r>
            <a:r>
              <a:rPr lang="fr-FR" sz="1800" dirty="0" smtClean="0">
                <a:solidFill>
                  <a:srgbClr val="FF0000"/>
                </a:solidFill>
                <a:cs typeface="Consolas" panose="020B0609020204030204" pitchFamily="49" charset="0"/>
              </a:rPr>
              <a:t>(non standard)</a:t>
            </a:r>
            <a:endParaRPr lang="fr-FR" sz="1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117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76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Quiz</a:t>
            </a:r>
            <a:endParaRPr lang="fr-FR" dirty="0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467544" y="5486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Gérer la boucle d’événements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81150"/>
            <a:ext cx="708660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467544" y="4509120"/>
            <a:ext cx="8352928" cy="21602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3600" b="1" dirty="0" smtClean="0">
                <a:cs typeface="Consolas" panose="020B0609020204030204" pitchFamily="49" charset="0"/>
              </a:rPr>
              <a:t>5 – 2 – 1 – 4 – 3 </a:t>
            </a:r>
            <a:endParaRPr lang="fr-FR" sz="3600" b="1" dirty="0">
              <a:cs typeface="Consolas" panose="020B0609020204030204" pitchFamily="49" charset="0"/>
            </a:endParaRPr>
          </a:p>
        </p:txBody>
      </p:sp>
      <p:sp>
        <p:nvSpPr>
          <p:cNvPr id="9" name="Accolade fermante 8"/>
          <p:cNvSpPr/>
          <p:nvPr/>
        </p:nvSpPr>
        <p:spPr>
          <a:xfrm rot="5400000">
            <a:off x="5189356" y="4386642"/>
            <a:ext cx="360040" cy="1764196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3693276" y="5582898"/>
            <a:ext cx="39164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cs typeface="Consolas" panose="020B0609020204030204" pitchFamily="49" charset="0"/>
              </a:rPr>
              <a:t>variable selon l’activité CPU,</a:t>
            </a:r>
          </a:p>
          <a:p>
            <a:r>
              <a:rPr lang="fr-FR" dirty="0" smtClean="0">
                <a:cs typeface="Consolas" panose="020B0609020204030204" pitchFamily="49" charset="0"/>
              </a:rPr>
              <a:t>mais ceci est l’ordre le plus probable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485748" y="4029345"/>
            <a:ext cx="5328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cs typeface="Consolas" panose="020B0609020204030204" pitchFamily="49" charset="0"/>
              </a:rPr>
              <a:t>Dans quel ordre s’affichent les logs </a:t>
            </a:r>
            <a:r>
              <a:rPr lang="fr-FR" sz="2000" dirty="0" smtClean="0">
                <a:cs typeface="Consolas" panose="020B0609020204030204" pitchFamily="49" charset="0"/>
              </a:rPr>
              <a:t>?</a:t>
            </a:r>
            <a:endParaRPr lang="fr-FR" sz="2000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65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9" grpId="0" animBg="1"/>
      <p:bldP spid="11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async</a:t>
            </a:r>
            <a:r>
              <a:rPr lang="fr-FR" dirty="0" smtClean="0"/>
              <a:t> / </a:t>
            </a:r>
            <a:r>
              <a:rPr lang="fr-FR" dirty="0" err="1" smtClean="0"/>
              <a:t>await</a:t>
            </a:r>
            <a:r>
              <a:rPr lang="fr-FR" dirty="0" smtClean="0"/>
              <a:t> (ES2017)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Les fonctions préfixées de l’opérateur </a:t>
            </a:r>
            <a:r>
              <a:rPr lang="fr-FR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fr-FR" dirty="0" smtClean="0"/>
              <a:t> peuvent contenir des instructions </a:t>
            </a:r>
            <a:r>
              <a:rPr lang="fr-FR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endParaRPr lang="fr-FR" b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fr-FR" dirty="0" smtClean="0"/>
              <a:t> met en pause l’exécution le temps que la promesse qui suit soit résolue.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77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30302"/>
            <a:ext cx="766762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443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async</a:t>
            </a:r>
            <a:r>
              <a:rPr lang="fr-FR" dirty="0" smtClean="0"/>
              <a:t> / </a:t>
            </a:r>
            <a:r>
              <a:rPr lang="fr-FR" dirty="0" err="1" smtClean="0"/>
              <a:t>await</a:t>
            </a:r>
            <a:r>
              <a:rPr lang="fr-FR" dirty="0" smtClean="0"/>
              <a:t> : avantages, inconvénients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Combine l’avantage de l’asynchronisme avec le confort d’écriture et de lecture d’un code synchrone</a:t>
            </a:r>
            <a:br>
              <a:rPr lang="fr-FR" dirty="0" smtClean="0"/>
            </a:br>
            <a:endParaRPr lang="fr-FR" dirty="0" smtClean="0"/>
          </a:p>
          <a:p>
            <a:r>
              <a:rPr lang="fr-FR" dirty="0" smtClean="0"/>
              <a:t>Permet d’unifier la gestion des erreurs synchrones (exceptions) avec les cas de rejets de promesses</a:t>
            </a:r>
            <a:br>
              <a:rPr lang="fr-FR" dirty="0" smtClean="0"/>
            </a:br>
            <a:endParaRPr lang="fr-FR" dirty="0" smtClean="0"/>
          </a:p>
          <a:p>
            <a:r>
              <a:rPr lang="fr-FR" dirty="0" smtClean="0"/>
              <a:t>N’encourage pas le développeur à paralléliser les opérations asynchrones, ce qui peut ralentir l’application</a:t>
            </a:r>
            <a:br>
              <a:rPr lang="fr-FR" dirty="0" smtClean="0"/>
            </a:br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78</a:t>
            </a:fld>
            <a:endParaRPr lang="fr-FR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700808"/>
            <a:ext cx="604838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928937"/>
            <a:ext cx="604838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9" y="4077072"/>
            <a:ext cx="552450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2339752" y="6093296"/>
            <a:ext cx="6264696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Pensez à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Promise.all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([ … ])</a:t>
            </a:r>
            <a:r>
              <a:rPr lang="fr-FR" dirty="0" smtClean="0"/>
              <a:t>, le combo gagnant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658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Observable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Un pattern à mi-chemin entre les Promise et le Pub/</a:t>
            </a:r>
            <a:r>
              <a:rPr lang="fr-FR" dirty="0" err="1" smtClean="0"/>
              <a:t>Sub</a:t>
            </a:r>
            <a:r>
              <a:rPr lang="fr-FR" dirty="0" smtClean="0"/>
              <a:t>:</a:t>
            </a:r>
          </a:p>
          <a:p>
            <a:pPr>
              <a:buFontTx/>
              <a:buChar char="-"/>
            </a:pPr>
            <a:r>
              <a:rPr lang="fr-FR" dirty="0" smtClean="0"/>
              <a:t>Promesse pouvant être résolue en plusieurs temps</a:t>
            </a:r>
          </a:p>
          <a:p>
            <a:pPr>
              <a:buFontTx/>
              <a:buChar char="-"/>
            </a:pPr>
            <a:r>
              <a:rPr lang="fr-FR" dirty="0" smtClean="0"/>
              <a:t>Event </a:t>
            </a:r>
            <a:r>
              <a:rPr lang="fr-FR" dirty="0" err="1" smtClean="0"/>
              <a:t>emitter</a:t>
            </a:r>
            <a:r>
              <a:rPr lang="fr-FR" dirty="0" smtClean="0"/>
              <a:t> avec un concept de complétion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79</a:t>
            </a:fld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140968"/>
            <a:ext cx="8936037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467544" y="5768419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Pas encore standardisé mais facilement programmable comme le Pub/</a:t>
            </a:r>
            <a:r>
              <a:rPr lang="fr-FR" dirty="0" err="1" smtClean="0"/>
              <a:t>Sub</a:t>
            </a:r>
            <a:r>
              <a:rPr lang="fr-FR" dirty="0" smtClean="0"/>
              <a:t>.</a:t>
            </a:r>
            <a:br>
              <a:rPr lang="fr-FR" dirty="0" smtClean="0"/>
            </a:br>
            <a:r>
              <a:rPr lang="fr-FR" dirty="0" smtClean="0"/>
              <a:t>C’est un des fondements de </a:t>
            </a:r>
            <a:r>
              <a:rPr lang="fr-FR" dirty="0" err="1" smtClean="0"/>
              <a:t>ReactiveX</a:t>
            </a:r>
            <a:r>
              <a:rPr lang="fr-FR" dirty="0" smtClean="0"/>
              <a:t> et de la programmation réactive.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933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Cheat</a:t>
            </a:r>
            <a:r>
              <a:rPr lang="fr-FR" dirty="0" smtClean="0"/>
              <a:t> </a:t>
            </a:r>
            <a:r>
              <a:rPr lang="fr-FR" dirty="0" err="1" smtClean="0"/>
              <a:t>sheet</a:t>
            </a:r>
            <a:r>
              <a:rPr lang="fr-FR" dirty="0" smtClean="0"/>
              <a:t>: Set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</a:t>
            </a:fld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16832"/>
            <a:ext cx="4429125" cy="340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359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Observable: exemple d’API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80</a:t>
            </a:fld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14</a:t>
            </a:r>
            <a:endParaRPr lang="fr-FR" dirty="0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78442"/>
            <a:ext cx="7920880" cy="5262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502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Prog. orientée objet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Exos 15 à 19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4E408-AAAF-493A-85F6-5D88E654601E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967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Principes généraux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Représenter un problème avec des éléments associables à des objets ou à des concepts matériels</a:t>
            </a:r>
          </a:p>
          <a:p>
            <a:r>
              <a:rPr lang="fr-FR" dirty="0" smtClean="0"/>
              <a:t>Apporter plus de proximité avec la logique métier</a:t>
            </a:r>
          </a:p>
          <a:p>
            <a:r>
              <a:rPr lang="fr-FR" dirty="0" smtClean="0"/>
              <a:t>Un objet contient son état interne et sa logique propre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i="1" u="sng" dirty="0" smtClean="0"/>
              <a:t>Objectifs:</a:t>
            </a:r>
          </a:p>
          <a:p>
            <a:r>
              <a:rPr lang="fr-FR" dirty="0" smtClean="0"/>
              <a:t>avoir un code plus intuitif, auto-descriptif</a:t>
            </a:r>
          </a:p>
          <a:p>
            <a:r>
              <a:rPr lang="fr-FR" dirty="0" smtClean="0"/>
              <a:t>faciliter le travail en parallèle</a:t>
            </a:r>
          </a:p>
          <a:p>
            <a:r>
              <a:rPr lang="fr-FR" dirty="0" smtClean="0"/>
              <a:t>faciliter le passage de la spécification au code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180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Objets et prototypes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876800"/>
          </a:xfrm>
        </p:spPr>
        <p:txBody>
          <a:bodyPr>
            <a:normAutofit/>
          </a:bodyPr>
          <a:lstStyle/>
          <a:p>
            <a:r>
              <a:rPr lang="fr-FR" dirty="0" smtClean="0"/>
              <a:t>Tout objet a une propriété interne privée appelée </a:t>
            </a:r>
            <a:r>
              <a:rPr lang="fr-FR" b="1" dirty="0" smtClean="0"/>
              <a:t>prototype</a:t>
            </a:r>
          </a:p>
          <a:p>
            <a:r>
              <a:rPr lang="fr-FR" dirty="0"/>
              <a:t>N’importe quel objet peut être le prototype d’un ou plusieurs autres </a:t>
            </a:r>
            <a:r>
              <a:rPr lang="fr-FR" dirty="0" smtClean="0"/>
              <a:t>objets</a:t>
            </a:r>
          </a:p>
          <a:p>
            <a:endParaRPr lang="fr-FR" dirty="0"/>
          </a:p>
          <a:p>
            <a:r>
              <a:rPr lang="fr-FR" dirty="0" smtClean="0"/>
              <a:t>On peut récupérer le prototype d’un objet via:</a:t>
            </a:r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  <a:p>
            <a:r>
              <a:rPr lang="fr-FR" dirty="0" smtClean="0"/>
              <a:t>Ou réassigner dynamiquement le prototype via:</a:t>
            </a:r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83</a:t>
            </a:fld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90" y="5013176"/>
            <a:ext cx="50768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2771800" y="5949280"/>
            <a:ext cx="6120680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La réassignation de prototype est rarement </a:t>
            </a:r>
            <a:r>
              <a:rPr lang="fr-FR" dirty="0" smtClean="0"/>
              <a:t>utilisée et difficile à optimiser par </a:t>
            </a:r>
            <a:r>
              <a:rPr lang="fr-FR" dirty="0"/>
              <a:t>les moteurs </a:t>
            </a:r>
            <a:r>
              <a:rPr lang="fr-FR" dirty="0" smtClean="0"/>
              <a:t>JavaScript classiques.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717032"/>
            <a:ext cx="3683067" cy="382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251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Pourquoi « Prototype »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En industrie, un prototype est un </a:t>
            </a:r>
            <a:r>
              <a:rPr lang="fr-FR" b="1" dirty="0" smtClean="0"/>
              <a:t>objet physique réel</a:t>
            </a:r>
            <a:r>
              <a:rPr lang="fr-FR" dirty="0" smtClean="0"/>
              <a:t>,</a:t>
            </a:r>
            <a:br>
              <a:rPr lang="fr-FR" dirty="0" smtClean="0"/>
            </a:br>
            <a:r>
              <a:rPr lang="fr-FR" dirty="0" smtClean="0"/>
              <a:t>sur lequel seront basés des objets produits en série. 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Sur la même analogie, une classe s’apparenterait plutôt à un </a:t>
            </a:r>
            <a:r>
              <a:rPr lang="fr-FR" b="1" dirty="0" smtClean="0"/>
              <a:t>plan</a:t>
            </a:r>
            <a:r>
              <a:rPr lang="fr-FR" dirty="0" smtClean="0"/>
              <a:t> </a:t>
            </a:r>
            <a:r>
              <a:rPr lang="fr-FR" b="1" dirty="0" smtClean="0"/>
              <a:t>ou schéma à respecter</a:t>
            </a:r>
            <a:r>
              <a:rPr lang="fr-FR" dirty="0" smtClean="0"/>
              <a:t>, de nature plus abstraite et qui ne peut pas se manipuler comme un objet.</a:t>
            </a:r>
          </a:p>
          <a:p>
            <a:endParaRPr lang="fr-FR" dirty="0"/>
          </a:p>
          <a:p>
            <a:r>
              <a:rPr lang="fr-FR" dirty="0" smtClean="0"/>
              <a:t>Un prototype est pris pour exemple pour créer les objets produits, tandis qu’un objet produit peut être pris comme exemple pour l’implémentation d’une classe.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Le choix de ce terme sert à illustrer ces différences.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528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Délégation au prototype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876800"/>
          </a:xfrm>
        </p:spPr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fr-FR" dirty="0"/>
              <a:t>Si pour </a:t>
            </a:r>
            <a:r>
              <a:rPr lang="fr-FR" dirty="0" err="1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objet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dirty="0" err="1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fr-FR" dirty="0"/>
              <a:t>, la propriété </a:t>
            </a:r>
            <a:r>
              <a:rPr lang="fr-FR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fr-FR" dirty="0"/>
              <a:t> n’est pas trouvée dans </a:t>
            </a:r>
            <a:r>
              <a:rPr lang="fr-FR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objet</a:t>
            </a:r>
            <a:r>
              <a:rPr lang="fr-FR" dirty="0" smtClean="0"/>
              <a:t>, </a:t>
            </a:r>
            <a:r>
              <a:rPr lang="fr-FR" dirty="0"/>
              <a:t>elle est recherchée dans le </a:t>
            </a:r>
            <a:r>
              <a:rPr lang="fr-FR" dirty="0">
                <a:solidFill>
                  <a:srgbClr val="0070C0"/>
                </a:solidFill>
              </a:rPr>
              <a:t>prototype</a:t>
            </a:r>
            <a:r>
              <a:rPr lang="fr-FR" dirty="0"/>
              <a:t> de </a:t>
            </a:r>
            <a:r>
              <a:rPr lang="fr-FR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objet</a:t>
            </a:r>
            <a:r>
              <a:rPr lang="fr-FR" dirty="0" smtClean="0"/>
              <a:t>, </a:t>
            </a:r>
            <a:r>
              <a:rPr lang="fr-FR" dirty="0"/>
              <a:t>puis dans le </a:t>
            </a:r>
            <a:r>
              <a:rPr lang="fr-FR" dirty="0">
                <a:solidFill>
                  <a:srgbClr val="002060"/>
                </a:solidFill>
              </a:rPr>
              <a:t>prototype </a:t>
            </a:r>
            <a:r>
              <a:rPr lang="fr-FR" dirty="0"/>
              <a:t>du </a:t>
            </a:r>
            <a:r>
              <a:rPr lang="fr-FR" dirty="0">
                <a:solidFill>
                  <a:srgbClr val="0070C0"/>
                </a:solidFill>
              </a:rPr>
              <a:t>prototype</a:t>
            </a:r>
            <a:r>
              <a:rPr lang="fr-FR" dirty="0"/>
              <a:t> de </a:t>
            </a:r>
            <a:r>
              <a:rPr lang="fr-FR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objet</a:t>
            </a:r>
            <a:r>
              <a:rPr lang="fr-FR" dirty="0" smtClean="0">
                <a:solidFill>
                  <a:srgbClr val="0070C0"/>
                </a:solidFill>
              </a:rPr>
              <a:t> </a:t>
            </a:r>
            <a:r>
              <a:rPr lang="fr-FR" dirty="0"/>
              <a:t>etc…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fr-FR" dirty="0"/>
              <a:t>On parle </a:t>
            </a:r>
            <a:r>
              <a:rPr lang="fr-FR" dirty="0" smtClean="0"/>
              <a:t>de </a:t>
            </a:r>
            <a:r>
              <a:rPr lang="fr-FR" b="1" dirty="0" smtClean="0"/>
              <a:t>délégation </a:t>
            </a:r>
            <a:r>
              <a:rPr lang="fr-FR" dirty="0" smtClean="0"/>
              <a:t>et </a:t>
            </a:r>
            <a:r>
              <a:rPr lang="fr-FR" dirty="0"/>
              <a:t>de chaîne de </a:t>
            </a:r>
            <a:r>
              <a:rPr lang="fr-FR" dirty="0" smtClean="0"/>
              <a:t>prototypes.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fr-FR" dirty="0" smtClean="0"/>
              <a:t>Le </a:t>
            </a:r>
            <a:r>
              <a:rPr lang="fr-FR" dirty="0"/>
              <a:t>prototype « racine » est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Object.prototype</a:t>
            </a:r>
            <a:r>
              <a:rPr lang="fr-FR" dirty="0"/>
              <a:t>. </a:t>
            </a:r>
            <a:br>
              <a:rPr lang="fr-FR" dirty="0"/>
            </a:br>
            <a:r>
              <a:rPr lang="fr-FR" dirty="0"/>
              <a:t>Son prototype pointe vers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fr-FR" dirty="0"/>
              <a:t>.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85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509120"/>
            <a:ext cx="7012270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857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Attention aux abus de langage !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536" y="1412776"/>
            <a:ext cx="8229600" cy="49971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3200" b="1" dirty="0"/>
              <a:t>c</a:t>
            </a:r>
            <a:r>
              <a:rPr lang="fr-FR" sz="3200" b="1" dirty="0" smtClean="0"/>
              <a:t>lasses ≠ prototypes</a:t>
            </a:r>
          </a:p>
          <a:p>
            <a:pPr marL="0" indent="0">
              <a:buNone/>
            </a:pPr>
            <a:r>
              <a:rPr lang="fr-FR" sz="2000" dirty="0" smtClean="0"/>
              <a:t>Il n’y a pas de classes en JavaScript, mais le mot est utilisé par abus de langage pour désigner un prototype et un constructeur associé. </a:t>
            </a:r>
            <a:br>
              <a:rPr lang="fr-FR" sz="2000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sz="1800" i="1" dirty="0" smtClean="0"/>
              <a:t>Contrairement aux classes, il n’y a pas de différence de nature entre un prototype et un objet. Un prototype peut donc être manipulé comme tout objet: assigné par référence, passé en paramètre, exporté comme module...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86</a:t>
            </a:fld>
            <a:endParaRPr lang="fr-FR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065" y="3888432"/>
            <a:ext cx="5677255" cy="2852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399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Attention aux abus de langage !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131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3200" b="1" dirty="0" smtClean="0"/>
              <a:t>héritage ≠ délégation</a:t>
            </a:r>
            <a:r>
              <a:rPr lang="fr-FR" b="1" dirty="0"/>
              <a:t/>
            </a:r>
            <a:br>
              <a:rPr lang="fr-FR" b="1" dirty="0"/>
            </a:br>
            <a:r>
              <a:rPr lang="fr-FR" sz="1800" b="1" dirty="0"/>
              <a:t> 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sz="1800" dirty="0" smtClean="0"/>
              <a:t>Un objet n’hérite pas des propriétés de son prototype, mais il les lui </a:t>
            </a:r>
            <a:r>
              <a:rPr lang="fr-FR" sz="1800" b="1" dirty="0" smtClean="0"/>
              <a:t>délègue</a:t>
            </a:r>
            <a:r>
              <a:rPr lang="fr-FR" sz="1800" dirty="0" smtClean="0"/>
              <a:t>: ce ne sont pas ses propriétés propres</a:t>
            </a:r>
          </a:p>
          <a:p>
            <a:pPr marL="0" indent="0">
              <a:buNone/>
            </a:pPr>
            <a:endParaRPr lang="fr-FR" sz="20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fr-FR" sz="2000" i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fr-FR" sz="20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fr-FR" sz="2000" i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fr-FR" sz="2000" i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1800" dirty="0" smtClean="0"/>
              <a:t>Dans </a:t>
            </a:r>
            <a:r>
              <a:rPr lang="fr-FR" sz="1800" dirty="0"/>
              <a:t>le cadre de la POO avec prototypes, déléguer peut signifier :</a:t>
            </a:r>
          </a:p>
          <a:p>
            <a:r>
              <a:rPr lang="fr-FR" sz="1800" dirty="0" smtClean="0"/>
              <a:t>récupérer des </a:t>
            </a:r>
            <a:r>
              <a:rPr lang="fr-FR" sz="1800" dirty="0"/>
              <a:t>valeurs par défaut</a:t>
            </a:r>
          </a:p>
          <a:p>
            <a:r>
              <a:rPr lang="fr-FR" sz="1800" dirty="0" smtClean="0"/>
              <a:t>obtenir une </a:t>
            </a:r>
            <a:r>
              <a:rPr lang="fr-FR" sz="1800" dirty="0"/>
              <a:t>implémentation générique d’une méthode</a:t>
            </a:r>
          </a:p>
          <a:p>
            <a:r>
              <a:rPr lang="fr-FR" sz="1800" dirty="0" smtClean="0"/>
              <a:t>implémenter </a:t>
            </a:r>
            <a:r>
              <a:rPr lang="fr-FR" sz="1800" dirty="0"/>
              <a:t>des comportements de base </a:t>
            </a:r>
            <a:r>
              <a:rPr lang="fr-FR" sz="1800" i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fr-FR" sz="1800" i="1" dirty="0" err="1">
                <a:solidFill>
                  <a:schemeClr val="bg1">
                    <a:lumMod val="50000"/>
                  </a:schemeClr>
                </a:solidFill>
              </a:rPr>
              <a:t>toString</a:t>
            </a:r>
            <a:r>
              <a:rPr lang="fr-FR" sz="1800" i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fr-FR" sz="1800" i="1" dirty="0" err="1">
                <a:solidFill>
                  <a:schemeClr val="bg1">
                    <a:lumMod val="50000"/>
                  </a:schemeClr>
                </a:solidFill>
              </a:rPr>
              <a:t>cast</a:t>
            </a:r>
            <a:r>
              <a:rPr lang="fr-FR" sz="1800" i="1" dirty="0">
                <a:solidFill>
                  <a:schemeClr val="bg1">
                    <a:lumMod val="50000"/>
                  </a:schemeClr>
                </a:solidFill>
              </a:rPr>
              <a:t> en primitive…)</a:t>
            </a:r>
            <a:endParaRPr lang="fr-FR" sz="1900" i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87</a:t>
            </a:fld>
            <a:endParaRPr lang="fr-FR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3140968"/>
            <a:ext cx="6147395" cy="1783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912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Attention aux abus de langage !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50691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3200" b="1" dirty="0" smtClean="0"/>
              <a:t>Interface, surcharge, instance…</a:t>
            </a:r>
            <a:r>
              <a:rPr lang="fr-FR" b="1" dirty="0" smtClean="0"/>
              <a:t/>
            </a:r>
            <a:br>
              <a:rPr lang="fr-FR" b="1" dirty="0" smtClean="0"/>
            </a:br>
            <a:endParaRPr lang="fr-FR" b="1" dirty="0" smtClean="0"/>
          </a:p>
          <a:p>
            <a:pPr marL="0" indent="0">
              <a:buNone/>
            </a:pPr>
            <a:r>
              <a:rPr lang="fr-FR" sz="1800" dirty="0" smtClean="0"/>
              <a:t>Beaucoup </a:t>
            </a:r>
            <a:r>
              <a:rPr lang="fr-FR" sz="1800" dirty="0"/>
              <a:t>d’éléments du vocabulaire </a:t>
            </a:r>
            <a:r>
              <a:rPr lang="fr-FR" sz="1800" dirty="0" smtClean="0"/>
              <a:t>classique sont à revoir:</a:t>
            </a:r>
            <a:endParaRPr lang="fr-FR" sz="1800" dirty="0"/>
          </a:p>
          <a:p>
            <a:pPr marL="0" indent="0" algn="ctr">
              <a:buNone/>
            </a:pPr>
            <a:endParaRPr lang="fr-FR" sz="1800" i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sz="1800" dirty="0" smtClean="0"/>
              <a:t>Le </a:t>
            </a:r>
            <a:r>
              <a:rPr lang="fr-FR" sz="1800" dirty="0"/>
              <a:t>prototype n’est ni une </a:t>
            </a:r>
            <a:r>
              <a:rPr lang="fr-FR" sz="1800" i="1" dirty="0"/>
              <a:t>interface</a:t>
            </a:r>
            <a:r>
              <a:rPr lang="fr-FR" sz="1800" dirty="0"/>
              <a:t> ni un </a:t>
            </a:r>
            <a:r>
              <a:rPr lang="fr-FR" sz="1800" i="1" dirty="0"/>
              <a:t>contrat</a:t>
            </a:r>
            <a:r>
              <a:rPr lang="fr-FR" sz="1800" dirty="0"/>
              <a:t> à remplir pour l’objet, mais une base d’API sur laquelle se reposer</a:t>
            </a:r>
            <a:r>
              <a:rPr lang="fr-FR" sz="1800" dirty="0" smtClean="0"/>
              <a:t>.</a:t>
            </a:r>
          </a:p>
          <a:p>
            <a:r>
              <a:rPr lang="fr-FR" sz="1800" dirty="0" smtClean="0"/>
              <a:t>On ne </a:t>
            </a:r>
            <a:r>
              <a:rPr lang="fr-FR" sz="1800" i="1" dirty="0" smtClean="0"/>
              <a:t>surcharge</a:t>
            </a:r>
            <a:r>
              <a:rPr lang="fr-FR" sz="1800" dirty="0" smtClean="0"/>
              <a:t> pas des propriétés, mais on délègue celles qui manquent</a:t>
            </a:r>
          </a:p>
          <a:p>
            <a:r>
              <a:rPr lang="fr-FR" sz="1800" dirty="0" smtClean="0"/>
              <a:t>Le mot « </a:t>
            </a:r>
            <a:r>
              <a:rPr lang="fr-FR" sz="1800" i="1" dirty="0" smtClean="0"/>
              <a:t>instance</a:t>
            </a:r>
            <a:r>
              <a:rPr lang="fr-FR" sz="1800" dirty="0" smtClean="0"/>
              <a:t> » est un anglicisme signifiant « exemple » pour parler d’un exemplaire d’une classe. Avec les prototypes, les rôles sont inversés puisque c’est le prototype qui joue davantage le rôle d’exemple.</a:t>
            </a:r>
          </a:p>
          <a:p>
            <a:endParaRPr lang="fr-FR" sz="2000" i="1" dirty="0">
              <a:solidFill>
                <a:schemeClr val="bg1">
                  <a:lumMod val="50000"/>
                </a:schemeClr>
              </a:solidFill>
            </a:endParaRPr>
          </a:p>
          <a:p>
            <a:endParaRPr lang="fr-FR" sz="20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fr-FR" sz="2000" i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fr-FR" sz="20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88</a:t>
            </a:fld>
            <a:endParaRPr lang="fr-FR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755576" y="5430174"/>
            <a:ext cx="7704856" cy="11521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i="1" dirty="0" smtClean="0"/>
              <a:t>Malgré </a:t>
            </a:r>
            <a:r>
              <a:rPr lang="fr-FR" sz="1800" i="1" dirty="0"/>
              <a:t>ces écarts de définition, ce vocabulaire est </a:t>
            </a:r>
            <a:r>
              <a:rPr lang="fr-FR" sz="1800" i="1" dirty="0" smtClean="0"/>
              <a:t>encore souvent utilisé (y compris </a:t>
            </a:r>
            <a:r>
              <a:rPr lang="fr-FR" sz="1800" i="1" dirty="0"/>
              <a:t>au sein même du </a:t>
            </a:r>
            <a:r>
              <a:rPr lang="fr-FR" sz="1800" i="1" dirty="0" smtClean="0"/>
              <a:t>langage) afin de rester </a:t>
            </a:r>
            <a:r>
              <a:rPr lang="fr-FR" sz="1800" i="1" dirty="0"/>
              <a:t>familier </a:t>
            </a:r>
            <a:r>
              <a:rPr lang="fr-FR" sz="1800" i="1" dirty="0" smtClean="0"/>
              <a:t>pour les </a:t>
            </a:r>
            <a:r>
              <a:rPr lang="fr-FR" sz="1800" i="1" dirty="0"/>
              <a:t>habitués de </a:t>
            </a:r>
            <a:r>
              <a:rPr lang="fr-FR" sz="1800" i="1" dirty="0" smtClean="0"/>
              <a:t>Java et de la POO par classes.</a:t>
            </a:r>
            <a:br>
              <a:rPr lang="fr-FR" sz="1800" i="1" dirty="0" smtClean="0"/>
            </a:br>
            <a:r>
              <a:rPr lang="fr-FR" sz="1800" i="1" dirty="0" smtClean="0"/>
              <a:t>C’est la même aberration historique qui a donné le nom « Java</a:t>
            </a:r>
            <a:r>
              <a:rPr lang="fr-FR" sz="1800" b="1" i="1" dirty="0" smtClean="0"/>
              <a:t> »</a:t>
            </a:r>
            <a:r>
              <a:rPr lang="fr-FR" sz="1800" i="1" dirty="0" smtClean="0"/>
              <a:t>Script.</a:t>
            </a:r>
            <a:endParaRPr lang="fr-FR" sz="1800" i="1" dirty="0"/>
          </a:p>
        </p:txBody>
      </p:sp>
    </p:spTree>
    <p:extLst>
      <p:ext uri="{BB962C8B-B14F-4D97-AF65-F5344CB8AC3E}">
        <p14:creationId xmlns:p14="http://schemas.microsoft.com/office/powerpoint/2010/main" val="387325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Méthodes liées aux prototypes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89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00937"/>
            <a:ext cx="486727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36" y="4709247"/>
            <a:ext cx="39243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ccolade fermante 6"/>
          <p:cNvSpPr/>
          <p:nvPr/>
        </p:nvSpPr>
        <p:spPr>
          <a:xfrm>
            <a:off x="5076056" y="1900937"/>
            <a:ext cx="648072" cy="2362200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fermante 10"/>
          <p:cNvSpPr/>
          <p:nvPr/>
        </p:nvSpPr>
        <p:spPr>
          <a:xfrm>
            <a:off x="5076056" y="4581128"/>
            <a:ext cx="648072" cy="792088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580112" y="2710661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Méthodes du constructeur</a:t>
            </a:r>
            <a:br>
              <a:rPr lang="fr-FR" dirty="0" smtClean="0"/>
            </a:br>
            <a:r>
              <a:rPr lang="fr-FR" dirty="0" smtClean="0"/>
              <a:t>propriétés de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5652120" y="4528569"/>
            <a:ext cx="25318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Méthodes du prototype</a:t>
            </a:r>
            <a:br>
              <a:rPr lang="fr-FR" dirty="0" smtClean="0"/>
            </a:br>
            <a:r>
              <a:rPr lang="fr-FR" dirty="0" smtClean="0"/>
              <a:t>propriétés de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Object.prototype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519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Préambule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Comment JavaScript évolue ?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 smtClean="0"/>
              <a:t>ECMAScript</a:t>
            </a:r>
            <a:r>
              <a:rPr lang="fr-FR" dirty="0" smtClean="0"/>
              <a:t>, TC39 et versions de JavaScript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D2E4-0243-4525-A0F0-344D753B0323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113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Constructeurs et opérateur new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1180728"/>
          </a:xfrm>
        </p:spPr>
        <p:txBody>
          <a:bodyPr>
            <a:no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fr-FR" sz="2000" dirty="0" smtClean="0"/>
              <a:t>En JavaScript, une fonction peut être invoquée </a:t>
            </a:r>
            <a:r>
              <a:rPr lang="fr-FR" sz="2000" i="1" dirty="0" smtClean="0"/>
              <a:t>en tant que constructeur </a:t>
            </a:r>
            <a:r>
              <a:rPr lang="fr-FR" sz="2000" dirty="0" smtClean="0"/>
              <a:t>avec l’opérateur </a:t>
            </a:r>
            <a:r>
              <a:rPr lang="fr-FR" sz="200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fr-FR" sz="2000" dirty="0" smtClean="0"/>
              <a:t>:</a:t>
            </a:r>
            <a:endParaRPr lang="fr-FR" sz="2000" dirty="0" smtClean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1800"/>
              </a:spcBef>
              <a:buNone/>
            </a:pPr>
            <a:endParaRPr lang="fr-F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90</a:t>
            </a:fld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831789" y="5266074"/>
            <a:ext cx="6984776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i="1" dirty="0">
                <a:cs typeface="Consolas" panose="020B0609020204030204" pitchFamily="49" charset="0"/>
              </a:rPr>
              <a:t>Par convention, </a:t>
            </a:r>
            <a:r>
              <a:rPr lang="fr-FR" i="1" dirty="0" smtClean="0">
                <a:cs typeface="Consolas" panose="020B0609020204030204" pitchFamily="49" charset="0"/>
              </a:rPr>
              <a:t>les fonctions ayant vocation à être invoquées comme constructeurs ont un nom commençant </a:t>
            </a:r>
            <a:r>
              <a:rPr lang="fr-FR" i="1" dirty="0">
                <a:cs typeface="Consolas" panose="020B0609020204030204" pitchFamily="49" charset="0"/>
              </a:rPr>
              <a:t>par une </a:t>
            </a:r>
            <a:r>
              <a:rPr lang="fr-FR" b="1" i="1" dirty="0" smtClean="0">
                <a:cs typeface="Consolas" panose="020B0609020204030204" pitchFamily="49" charset="0"/>
              </a:rPr>
              <a:t>M</a:t>
            </a:r>
            <a:r>
              <a:rPr lang="fr-FR" i="1" dirty="0" smtClean="0">
                <a:cs typeface="Consolas" panose="020B0609020204030204" pitchFamily="49" charset="0"/>
              </a:rPr>
              <a:t>ajuscule.</a:t>
            </a:r>
            <a:endParaRPr lang="fr-FR" i="1" dirty="0">
              <a:cs typeface="Consolas" panose="020B0609020204030204" pitchFamily="49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163" y="2566988"/>
            <a:ext cx="273367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space réservé du contenu 2"/>
          <p:cNvSpPr txBox="1">
            <a:spLocks/>
          </p:cNvSpPr>
          <p:nvPr/>
        </p:nvSpPr>
        <p:spPr>
          <a:xfrm>
            <a:off x="895685" y="6165304"/>
            <a:ext cx="7920880" cy="3750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i="1" dirty="0" smtClean="0"/>
              <a:t>Les </a:t>
            </a:r>
            <a:r>
              <a:rPr lang="fr-FR" sz="1800" i="1" dirty="0" err="1" smtClean="0"/>
              <a:t>arrow</a:t>
            </a:r>
            <a:r>
              <a:rPr lang="fr-FR" sz="1800" i="1" dirty="0" smtClean="0"/>
              <a:t> </a:t>
            </a:r>
            <a:r>
              <a:rPr lang="fr-FR" sz="1800" i="1" dirty="0" err="1" smtClean="0"/>
              <a:t>functions</a:t>
            </a:r>
            <a:r>
              <a:rPr lang="fr-FR" sz="1800" i="1" dirty="0" smtClean="0"/>
              <a:t> ne peuvent pas être invoquées en tant que constructeur</a:t>
            </a:r>
            <a:endParaRPr lang="fr-FR" sz="1800" i="1" dirty="0"/>
          </a:p>
        </p:txBody>
      </p:sp>
    </p:spTree>
    <p:extLst>
      <p:ext uri="{BB962C8B-B14F-4D97-AF65-F5344CB8AC3E}">
        <p14:creationId xmlns:p14="http://schemas.microsoft.com/office/powerpoint/2010/main" val="340201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Prototypes et constructeurs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80728"/>
          </a:xfrm>
        </p:spPr>
        <p:txBody>
          <a:bodyPr>
            <a:no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fr-FR" sz="2000" dirty="0">
                <a:cs typeface="Consolas" panose="020B0609020204030204" pitchFamily="49" charset="0"/>
              </a:rPr>
              <a:t>A l’invocation de </a:t>
            </a:r>
            <a:r>
              <a:rPr lang="fr-FR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new Constructeur()</a:t>
            </a:r>
            <a:r>
              <a:rPr lang="fr-FR" sz="2000" dirty="0">
                <a:cs typeface="Consolas" panose="020B0609020204030204" pitchFamily="49" charset="0"/>
              </a:rPr>
              <a:t>, </a:t>
            </a:r>
            <a:r>
              <a:rPr lang="fr-FR" sz="2000" dirty="0" smtClean="0">
                <a:cs typeface="Consolas" panose="020B0609020204030204" pitchFamily="49" charset="0"/>
              </a:rPr>
              <a:t>un nouvel </a:t>
            </a:r>
            <a:r>
              <a:rPr lang="fr-FR" sz="2000" dirty="0">
                <a:cs typeface="Consolas" panose="020B0609020204030204" pitchFamily="49" charset="0"/>
              </a:rPr>
              <a:t>objet est créé </a:t>
            </a:r>
            <a:r>
              <a:rPr lang="fr-FR" sz="2000" dirty="0" smtClean="0">
                <a:cs typeface="Consolas" panose="020B0609020204030204" pitchFamily="49" charset="0"/>
              </a:rPr>
              <a:t>avec comme prototype </a:t>
            </a:r>
            <a:r>
              <a:rPr lang="fr-FR" sz="20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Constructeur.prototype</a:t>
            </a:r>
            <a:r>
              <a:rPr lang="fr-FR" sz="2000" dirty="0">
                <a:cs typeface="Consolas" panose="020B0609020204030204" pitchFamily="49" charset="0"/>
              </a:rPr>
              <a:t>.</a:t>
            </a:r>
          </a:p>
          <a:p>
            <a:pPr marL="0" indent="0">
              <a:spcBef>
                <a:spcPts val="1800"/>
              </a:spcBef>
              <a:buNone/>
            </a:pPr>
            <a:endParaRPr lang="fr-F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91</a:t>
            </a:fld>
            <a:endParaRPr lang="fr-FR" dirty="0"/>
          </a:p>
        </p:txBody>
      </p:sp>
      <p:sp>
        <p:nvSpPr>
          <p:cNvPr id="29" name="Rectangle 28"/>
          <p:cNvSpPr/>
          <p:nvPr/>
        </p:nvSpPr>
        <p:spPr>
          <a:xfrm>
            <a:off x="503548" y="2308230"/>
            <a:ext cx="7776864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équivalent à </a:t>
            </a:r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Object.create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Constructeur.prototype</a:t>
            </a:r>
            <a:r>
              <a:rPr lang="fr-FR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058" name="ZoneTexte 2057"/>
          <p:cNvSpPr txBox="1"/>
          <p:nvPr/>
        </p:nvSpPr>
        <p:spPr>
          <a:xfrm>
            <a:off x="467544" y="2924944"/>
            <a:ext cx="78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Ce même principe s’applique pour tous les constructeurs natifs du langage:</a:t>
            </a:r>
          </a:p>
        </p:txBody>
      </p:sp>
      <p:sp>
        <p:nvSpPr>
          <p:cNvPr id="47" name="Espace réservé du contenu 2"/>
          <p:cNvSpPr txBox="1">
            <a:spLocks/>
          </p:cNvSpPr>
          <p:nvPr/>
        </p:nvSpPr>
        <p:spPr>
          <a:xfrm>
            <a:off x="392075" y="5400600"/>
            <a:ext cx="8500405" cy="1196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fr-FR" sz="1600" dirty="0" smtClean="0">
                <a:cs typeface="Consolas" panose="020B0609020204030204" pitchFamily="49" charset="0"/>
              </a:rPr>
              <a:t>L’opérateur </a:t>
            </a:r>
            <a:r>
              <a:rPr lang="fr-FR" sz="1600" dirty="0" err="1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fr-FR" sz="1600" dirty="0" smtClean="0">
                <a:solidFill>
                  <a:srgbClr val="0070C0"/>
                </a:solidFill>
                <a:cs typeface="Consolas" panose="020B0609020204030204" pitchFamily="49" charset="0"/>
              </a:rPr>
              <a:t> </a:t>
            </a:r>
            <a:r>
              <a:rPr lang="fr-FR" sz="1600" dirty="0" smtClean="0">
                <a:cs typeface="Consolas" panose="020B0609020204030204" pitchFamily="49" charset="0"/>
              </a:rPr>
              <a:t>détermine si une instance a été créée par un certain constructeur: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fr-FR" sz="1600" dirty="0" err="1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fr-FR" sz="160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 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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Object.getPrototypeOf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(x) === </a:t>
            </a:r>
            <a:r>
              <a:rPr lang="fr-FR" sz="160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C.prototype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/>
            </a:r>
            <a:b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</a:br>
            <a:r>
              <a:rPr lang="fr-FR" sz="1600" i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[] </a:t>
            </a:r>
            <a:r>
              <a:rPr lang="fr-FR" sz="1600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instanceof</a:t>
            </a:r>
            <a:r>
              <a:rPr lang="fr-FR" sz="1600" i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fr-FR" sz="1600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Array</a:t>
            </a:r>
            <a:r>
              <a:rPr lang="fr-FR" sz="1600" i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 </a:t>
            </a:r>
            <a:r>
              <a:rPr lang="fr-FR" sz="1600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Object.getPrototypeOf</a:t>
            </a:r>
            <a:r>
              <a:rPr lang="fr-FR" sz="1600" i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([]) === </a:t>
            </a:r>
            <a:r>
              <a:rPr lang="fr-FR" sz="1600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Array.prototype</a:t>
            </a:r>
            <a:endParaRPr lang="fr-FR" sz="1600" i="1" dirty="0" smtClean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06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89" y="3429000"/>
            <a:ext cx="4323383" cy="1720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028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51520" y="4365104"/>
            <a:ext cx="3312368" cy="86409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251520" y="3429000"/>
            <a:ext cx="3312368" cy="86409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17" y="2564904"/>
            <a:ext cx="3739859" cy="2685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Constructeurs et contexte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80728"/>
          </a:xfrm>
        </p:spPr>
        <p:txBody>
          <a:bodyPr>
            <a:no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fr-FR" sz="2000" dirty="0" smtClean="0">
                <a:cs typeface="Consolas" panose="020B0609020204030204" pitchFamily="49" charset="0"/>
              </a:rPr>
              <a:t>L’opérateur </a:t>
            </a:r>
            <a:r>
              <a:rPr lang="fr-FR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fr-FR" sz="2000" dirty="0" smtClean="0">
                <a:cs typeface="Consolas" panose="020B0609020204030204" pitchFamily="49" charset="0"/>
              </a:rPr>
              <a:t>change sur plusieurs points la manière dont une fonction est invoquée:</a:t>
            </a:r>
            <a:endParaRPr lang="fr-FR" sz="2000" dirty="0">
              <a:cs typeface="Consolas" panose="020B0609020204030204" pitchFamily="49" charset="0"/>
            </a:endParaRPr>
          </a:p>
          <a:p>
            <a:pPr marL="0" indent="0">
              <a:spcBef>
                <a:spcPts val="1800"/>
              </a:spcBef>
              <a:buNone/>
            </a:pPr>
            <a:endParaRPr lang="fr-F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92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4437477" y="3140968"/>
            <a:ext cx="43204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fr-FR" dirty="0" smtClean="0">
                <a:cs typeface="Consolas" panose="020B0609020204030204" pitchFamily="49" charset="0"/>
              </a:rPr>
              <a:t>L’objet créé </a:t>
            </a:r>
            <a:r>
              <a:rPr lang="fr-FR" dirty="0">
                <a:cs typeface="Consolas" panose="020B0609020204030204" pitchFamily="49" charset="0"/>
              </a:rPr>
              <a:t>est </a:t>
            </a:r>
            <a:r>
              <a:rPr lang="fr-FR" dirty="0" smtClean="0">
                <a:cs typeface="Consolas" panose="020B0609020204030204" pitchFamily="49" charset="0"/>
              </a:rPr>
              <a:t>utilisé comme </a:t>
            </a:r>
            <a:r>
              <a:rPr lang="fr-FR" dirty="0">
                <a:cs typeface="Consolas" panose="020B0609020204030204" pitchFamily="49" charset="0"/>
              </a:rPr>
              <a:t>contexte </a:t>
            </a:r>
            <a:r>
              <a:rPr lang="fr-FR" dirty="0" smtClean="0">
                <a:cs typeface="Consolas" panose="020B0609020204030204" pitchFamily="49" charset="0"/>
              </a:rPr>
              <a:t>d’exécution de la</a:t>
            </a:r>
            <a:r>
              <a:rPr lang="fr-FR" dirty="0" smtClean="0"/>
              <a:t> fonction constructeur, </a:t>
            </a:r>
            <a:r>
              <a:rPr lang="fr-FR" dirty="0"/>
              <a:t>c’est-à-dire la valeur du mot-clé </a:t>
            </a:r>
            <a:r>
              <a:rPr lang="fr-FR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>
              <a:spcBef>
                <a:spcPts val="1800"/>
              </a:spcBef>
            </a:pP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1800"/>
              </a:spcBef>
            </a:pPr>
            <a:r>
              <a:rPr lang="fr-FR" dirty="0" smtClean="0">
                <a:cs typeface="Consolas" panose="020B0609020204030204" pitchFamily="49" charset="0"/>
              </a:rPr>
              <a:t>Ce même objet est retourné par défaut en l’absence d’instruction </a:t>
            </a:r>
            <a:r>
              <a:rPr lang="fr-FR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endParaRPr lang="fr-FR" dirty="0"/>
          </a:p>
        </p:txBody>
      </p:sp>
      <p:cxnSp>
        <p:nvCxnSpPr>
          <p:cNvPr id="9" name="Connecteur droit avec flèche 8"/>
          <p:cNvCxnSpPr/>
          <p:nvPr/>
        </p:nvCxnSpPr>
        <p:spPr>
          <a:xfrm flipH="1">
            <a:off x="3240777" y="3544314"/>
            <a:ext cx="1196699" cy="2637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H="1">
            <a:off x="3240777" y="3544314"/>
            <a:ext cx="1196700" cy="11808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H="1">
            <a:off x="1763688" y="5157192"/>
            <a:ext cx="259228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39552" y="5733256"/>
            <a:ext cx="8136904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new Constructeur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(…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dirty="0" smtClean="0"/>
              <a:t>≈</a:t>
            </a:r>
            <a:br>
              <a:rPr lang="fr-FR" dirty="0" smtClean="0"/>
            </a:b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Constructeur.call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Object.create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Constructeur.prototype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), …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68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Constructor.prototype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0364" y="1484784"/>
            <a:ext cx="8363272" cy="8640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1600" dirty="0" smtClean="0"/>
              <a:t>Toute fonction constructeur a une propriété </a:t>
            </a:r>
            <a:r>
              <a:rPr lang="fr-FR" sz="16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prototype</a:t>
            </a:r>
            <a:r>
              <a:rPr lang="fr-FR" sz="1600" dirty="0" smtClean="0">
                <a:solidFill>
                  <a:srgbClr val="00B050"/>
                </a:solidFill>
              </a:rPr>
              <a:t> </a:t>
            </a:r>
            <a:r>
              <a:rPr lang="fr-FR" sz="1600" dirty="0" smtClean="0"/>
              <a:t>qui est un objet ayant lui-même une propriété </a:t>
            </a:r>
            <a:r>
              <a:rPr lang="fr-FR" sz="1600" dirty="0" err="1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fr-FR" sz="1600" dirty="0" smtClean="0"/>
              <a:t>, qui est une référence à cette fonction constructeur.</a:t>
            </a:r>
            <a:br>
              <a:rPr lang="fr-FR" sz="1600" dirty="0" smtClean="0"/>
            </a:br>
            <a:r>
              <a:rPr lang="fr-FR" sz="1600" dirty="0" smtClean="0"/>
              <a:t>C’est ce qui permet de retrouver la fonction constructeur à partir d’un objet construit.</a:t>
            </a:r>
            <a:endParaRPr lang="fr-FR" sz="16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93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493" y="2569071"/>
            <a:ext cx="4914900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251520" y="4653136"/>
            <a:ext cx="856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On peut stocker dans la propriété </a:t>
            </a:r>
            <a:r>
              <a:rPr lang="fr-FR" dirty="0" smtClean="0">
                <a:solidFill>
                  <a:srgbClr val="00B050"/>
                </a:solidFill>
              </a:rPr>
              <a:t>prototype </a:t>
            </a:r>
            <a:r>
              <a:rPr lang="fr-FR" dirty="0" smtClean="0"/>
              <a:t>les propriétés que l’on souhaite </a:t>
            </a:r>
            <a:r>
              <a:rPr lang="fr-FR" i="1" dirty="0" smtClean="0"/>
              <a:t>déléguer</a:t>
            </a:r>
            <a:r>
              <a:rPr lang="fr-FR" dirty="0" smtClean="0"/>
              <a:t> pour les objets qui seront créés via ce constructeur :</a:t>
            </a:r>
            <a:endParaRPr lang="fr-FR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443" y="5517231"/>
            <a:ext cx="368617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16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1038016" y="2579503"/>
            <a:ext cx="1728192" cy="86409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i="1" dirty="0" err="1" smtClean="0"/>
              <a:t>Constructor</a:t>
            </a:r>
            <a:endParaRPr lang="fr-FR" b="1" i="1" dirty="0" smtClean="0"/>
          </a:p>
          <a:p>
            <a:pPr algn="ctr"/>
            <a:endParaRPr lang="fr-FR" dirty="0"/>
          </a:p>
          <a:p>
            <a:pPr algn="ctr"/>
            <a:r>
              <a:rPr lang="fr-FR" sz="1600" dirty="0" smtClean="0"/>
              <a:t>└ 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prototype</a:t>
            </a:r>
            <a:endParaRPr lang="fr-F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65187" y="3645024"/>
            <a:ext cx="1728192" cy="86201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i="1" dirty="0" smtClean="0"/>
              <a:t>Prototype</a:t>
            </a:r>
          </a:p>
          <a:p>
            <a:endParaRPr lang="fr-FR" dirty="0"/>
          </a:p>
          <a:p>
            <a:r>
              <a:rPr lang="fr-FR" sz="1600" dirty="0" smtClean="0"/>
              <a:t>└ </a:t>
            </a:r>
            <a:r>
              <a:rPr lang="fr-FR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endParaRPr lang="fr-F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Demi-tour 18"/>
          <p:cNvSpPr/>
          <p:nvPr/>
        </p:nvSpPr>
        <p:spPr>
          <a:xfrm rot="5400000">
            <a:off x="2626741" y="3214018"/>
            <a:ext cx="720082" cy="862013"/>
          </a:xfrm>
          <a:prstGeom prst="uturnArrow">
            <a:avLst>
              <a:gd name="adj1" fmla="val 0"/>
              <a:gd name="adj2" fmla="val 24052"/>
              <a:gd name="adj3" fmla="val 38267"/>
              <a:gd name="adj4" fmla="val 43750"/>
              <a:gd name="adj5" fmla="val 892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Demi-tour 21"/>
          <p:cNvSpPr/>
          <p:nvPr/>
        </p:nvSpPr>
        <p:spPr>
          <a:xfrm rot="16200000">
            <a:off x="-163929" y="3013550"/>
            <a:ext cx="1857610" cy="989514"/>
          </a:xfrm>
          <a:prstGeom prst="uturnArrow">
            <a:avLst>
              <a:gd name="adj1" fmla="val 0"/>
              <a:gd name="adj2" fmla="val 15777"/>
              <a:gd name="adj3" fmla="val 23096"/>
              <a:gd name="adj4" fmla="val 43750"/>
              <a:gd name="adj5" fmla="val 892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0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Constructor.prototype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94</a:t>
            </a:fld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755576" y="2564904"/>
            <a:ext cx="7632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Constructor.prototype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≠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Object.getPrototypeOf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26015" y="3458617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Voiture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(){}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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Voiture = new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614549" y="1700808"/>
            <a:ext cx="7550441" cy="6480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dirty="0"/>
              <a:t>Attention à ne pas confondre le prototype de la fonction constructeur avec le prototype des objets construits: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79612" y="4293096"/>
            <a:ext cx="6984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Object.getPrototypeOf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(Voiture) ===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Function.prototype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47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Défauts des constructeurs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cs typeface="Consolas" panose="020B0609020204030204" pitchFamily="49" charset="0"/>
              </a:rPr>
              <a:t>Les constructeurs sont un pattern assez couramment utilisé en </a:t>
            </a:r>
            <a:r>
              <a:rPr lang="fr-FR" dirty="0" smtClean="0">
                <a:cs typeface="Consolas" panose="020B0609020204030204" pitchFamily="49" charset="0"/>
              </a:rPr>
              <a:t>JS</a:t>
            </a:r>
            <a:r>
              <a:rPr lang="fr-FR" dirty="0">
                <a:cs typeface="Consolas" panose="020B0609020204030204" pitchFamily="49" charset="0"/>
              </a:rPr>
              <a:t>, bien que présentant </a:t>
            </a:r>
            <a:r>
              <a:rPr lang="fr-FR" dirty="0" smtClean="0">
                <a:cs typeface="Consolas" panose="020B0609020204030204" pitchFamily="49" charset="0"/>
              </a:rPr>
              <a:t>plusieurs défauts</a:t>
            </a:r>
            <a:r>
              <a:rPr lang="fr-FR" dirty="0">
                <a:cs typeface="Consolas" panose="020B0609020204030204" pitchFamily="49" charset="0"/>
              </a:rPr>
              <a:t>:</a:t>
            </a:r>
          </a:p>
          <a:p>
            <a:pPr lvl="1">
              <a:spcBef>
                <a:spcPts val="1200"/>
              </a:spcBef>
            </a:pPr>
            <a:r>
              <a:rPr lang="fr-FR" dirty="0">
                <a:cs typeface="Consolas" panose="020B0609020204030204" pitchFamily="49" charset="0"/>
              </a:rPr>
              <a:t>Les constructeurs des </a:t>
            </a:r>
            <a:r>
              <a:rPr lang="fr-FR" dirty="0" smtClean="0">
                <a:cs typeface="Consolas" panose="020B0609020204030204" pitchFamily="49" charset="0"/>
              </a:rPr>
              <a:t>prototypes ne </a:t>
            </a:r>
            <a:r>
              <a:rPr lang="fr-FR" dirty="0">
                <a:cs typeface="Consolas" panose="020B0609020204030204" pitchFamily="49" charset="0"/>
              </a:rPr>
              <a:t>sont pas automatiquement </a:t>
            </a:r>
            <a:r>
              <a:rPr lang="fr-FR" dirty="0" smtClean="0">
                <a:cs typeface="Consolas" panose="020B0609020204030204" pitchFamily="49" charset="0"/>
              </a:rPr>
              <a:t>invoqués, vous devez le faire manuellement.</a:t>
            </a:r>
          </a:p>
          <a:p>
            <a:pPr lvl="1">
              <a:spcBef>
                <a:spcPts val="1200"/>
              </a:spcBef>
            </a:pPr>
            <a:r>
              <a:rPr lang="fr-FR" dirty="0" smtClean="0">
                <a:cs typeface="Consolas" panose="020B0609020204030204" pitchFamily="49" charset="0"/>
              </a:rPr>
              <a:t>Les constructeurs </a:t>
            </a:r>
            <a:r>
              <a:rPr lang="fr-FR" dirty="0">
                <a:cs typeface="Consolas" panose="020B0609020204030204" pitchFamily="49" charset="0"/>
              </a:rPr>
              <a:t>des prototypes </a:t>
            </a:r>
            <a:r>
              <a:rPr lang="fr-FR" dirty="0" smtClean="0">
                <a:cs typeface="Consolas" panose="020B0609020204030204" pitchFamily="49" charset="0"/>
              </a:rPr>
              <a:t>peuvent ne pas avoir la même signature, ce qui casse le principe de substitution.</a:t>
            </a:r>
            <a:endParaRPr lang="fr-FR" dirty="0">
              <a:cs typeface="Consolas" panose="020B0609020204030204" pitchFamily="49" charset="0"/>
            </a:endParaRPr>
          </a:p>
          <a:p>
            <a:pPr lvl="1">
              <a:spcBef>
                <a:spcPts val="1200"/>
              </a:spcBef>
            </a:pPr>
            <a:r>
              <a:rPr lang="fr-FR" dirty="0" smtClean="0">
                <a:cs typeface="Consolas" panose="020B0609020204030204" pitchFamily="49" charset="0"/>
              </a:rPr>
              <a:t>Une propriété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fr-FR" dirty="0" smtClean="0">
                <a:cs typeface="Consolas" panose="020B0609020204030204" pitchFamily="49" charset="0"/>
              </a:rPr>
              <a:t> est assignée aux objets créés, </a:t>
            </a:r>
            <a:r>
              <a:rPr lang="fr-FR" dirty="0">
                <a:cs typeface="Consolas" panose="020B0609020204030204" pitchFamily="49" charset="0"/>
              </a:rPr>
              <a:t>ce qui </a:t>
            </a:r>
            <a:r>
              <a:rPr lang="fr-FR" dirty="0" smtClean="0">
                <a:cs typeface="Consolas" panose="020B0609020204030204" pitchFamily="49" charset="0"/>
              </a:rPr>
              <a:t>peut casser du code existant si vous l’utilisez à d’autres effets</a:t>
            </a:r>
          </a:p>
          <a:p>
            <a:pPr lvl="1">
              <a:spcBef>
                <a:spcPts val="1200"/>
              </a:spcBef>
            </a:pPr>
            <a:r>
              <a:rPr lang="fr-FR" dirty="0" smtClean="0">
                <a:cs typeface="Consolas" panose="020B0609020204030204" pitchFamily="49" charset="0"/>
              </a:rPr>
              <a:t>Le mot-clé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dirty="0" smtClean="0">
                <a:cs typeface="Consolas" panose="020B0609020204030204" pitchFamily="49" charset="0"/>
              </a:rPr>
              <a:t> ne fonctionne pas de la même façon selon si la fonction est appelée avec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fr-FR" dirty="0" smtClean="0">
                <a:cs typeface="Consolas" panose="020B0609020204030204" pitchFamily="49" charset="0"/>
              </a:rPr>
              <a:t> ou non</a:t>
            </a:r>
          </a:p>
          <a:p>
            <a:pPr lvl="1">
              <a:spcBef>
                <a:spcPts val="1200"/>
              </a:spcBef>
            </a:pPr>
            <a:r>
              <a:rPr lang="fr-FR" dirty="0" smtClean="0">
                <a:cs typeface="Consolas" panose="020B0609020204030204" pitchFamily="49" charset="0"/>
              </a:rPr>
              <a:t>Il n’est pas possible de déclarer plusieurs constructeurs</a:t>
            </a:r>
          </a:p>
          <a:p>
            <a:pPr lvl="1">
              <a:spcBef>
                <a:spcPts val="1200"/>
              </a:spcBef>
            </a:pPr>
            <a:r>
              <a:rPr lang="fr-FR" dirty="0" smtClean="0">
                <a:cs typeface="Consolas" panose="020B0609020204030204" pitchFamily="49" charset="0"/>
              </a:rPr>
              <a:t>Ils prêtent à confusion pour les débutants avec les prototypes</a:t>
            </a:r>
          </a:p>
          <a:p>
            <a:pPr lvl="1"/>
            <a:endParaRPr lang="fr-FR" dirty="0" smtClean="0">
              <a:cs typeface="Consolas" panose="020B0609020204030204" pitchFamily="49" charset="0"/>
            </a:endParaRPr>
          </a:p>
          <a:p>
            <a:pPr lvl="1"/>
            <a:endParaRPr lang="fr-FR" dirty="0"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693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L’opérateur class (ES6)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556792"/>
            <a:ext cx="8435280" cy="4920208"/>
          </a:xfrm>
        </p:spPr>
        <p:txBody>
          <a:bodyPr/>
          <a:lstStyle/>
          <a:p>
            <a:pPr marL="0" indent="0">
              <a:buNone/>
            </a:pPr>
            <a:r>
              <a:rPr lang="fr-FR" sz="2000" dirty="0" smtClean="0"/>
              <a:t>Sucre syntaxique pour la déclaration d’objets avec constructeurs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96</a:t>
            </a:fld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132856"/>
            <a:ext cx="4688185" cy="4509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Connecteur droit avec flèche 7"/>
          <p:cNvCxnSpPr/>
          <p:nvPr/>
        </p:nvCxnSpPr>
        <p:spPr>
          <a:xfrm flipH="1">
            <a:off x="4283968" y="2420888"/>
            <a:ext cx="129614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5580112" y="2132856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explicite l’assignation d’une propriété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endParaRPr lang="fr-FR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Connecteur droit avec flèche 10"/>
          <p:cNvCxnSpPr>
            <a:stCxn id="15" idx="1"/>
          </p:cNvCxnSpPr>
          <p:nvPr/>
        </p:nvCxnSpPr>
        <p:spPr>
          <a:xfrm flipH="1">
            <a:off x="3203848" y="3975208"/>
            <a:ext cx="2368996" cy="3231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5572844" y="3652042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simplifie l’assignation du prototype</a:t>
            </a:r>
            <a:endParaRPr lang="fr-FR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7" name="Connecteur droit avec flèche 16"/>
          <p:cNvCxnSpPr>
            <a:stCxn id="20" idx="1"/>
          </p:cNvCxnSpPr>
          <p:nvPr/>
        </p:nvCxnSpPr>
        <p:spPr>
          <a:xfrm flipH="1" flipV="1">
            <a:off x="3563888" y="4797152"/>
            <a:ext cx="2016224" cy="4242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5580112" y="4898237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simplifie l’appel au constructeur du prototype</a:t>
            </a:r>
            <a:endParaRPr lang="fr-FR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34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super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Utilisable sans l’opérateur class 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97</a:t>
            </a:fld>
            <a:endParaRPr lang="fr-FR" dirty="0"/>
          </a:p>
        </p:txBody>
      </p:sp>
      <p:cxnSp>
        <p:nvCxnSpPr>
          <p:cNvPr id="8" name="Connecteur droit 7"/>
          <p:cNvCxnSpPr/>
          <p:nvPr/>
        </p:nvCxnSpPr>
        <p:spPr>
          <a:xfrm>
            <a:off x="5148064" y="3356991"/>
            <a:ext cx="0" cy="3187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84784"/>
            <a:ext cx="6120680" cy="783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197072"/>
            <a:ext cx="4305403" cy="350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356991"/>
            <a:ext cx="3407842" cy="149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573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static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Définit une méthode statique, c’est-à-dire </a:t>
            </a:r>
            <a:br>
              <a:rPr lang="fr-FR" dirty="0" smtClean="0"/>
            </a:br>
            <a:r>
              <a:rPr lang="fr-FR" dirty="0" smtClean="0"/>
              <a:t>une propriété du constructeur et non du prototype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98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" y="2564904"/>
            <a:ext cx="8134350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161929"/>
            <a:ext cx="35623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" y="5816699"/>
            <a:ext cx="5162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363042" y="5307548"/>
            <a:ext cx="8218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Mot-clé équivalent à une assignation classique au constructeur: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056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507288" cy="990600"/>
          </a:xfrm>
        </p:spPr>
        <p:txBody>
          <a:bodyPr>
            <a:normAutofit/>
          </a:bodyPr>
          <a:lstStyle/>
          <a:p>
            <a:r>
              <a:rPr lang="fr-FR" dirty="0" smtClean="0"/>
              <a:t>Défauts des constructeurs, avec class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63214" y="1600200"/>
            <a:ext cx="7923585" cy="5141168"/>
          </a:xfrm>
        </p:spPr>
        <p:txBody>
          <a:bodyPr>
            <a:normAutofit fontScale="92500" lnSpcReduction="10000"/>
          </a:bodyPr>
          <a:lstStyle/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Les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constructeurs des prototypes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ne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sont pas automatiquement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invoqués, vous devez le faire manuellement.</a:t>
            </a: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 toujours le cas mais simplifié avec super()</a:t>
            </a:r>
            <a:endParaRPr lang="fr-FR" dirty="0" smtClean="0">
              <a:cs typeface="Consolas" panose="020B0609020204030204" pitchFamily="49" charset="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Les constructeurs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des prototypes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peuvent ne pas avoir la même interface, ce qui casse le principe de substitution.</a:t>
            </a: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 toujours le cas</a:t>
            </a:r>
            <a:endParaRPr lang="fr-FR" dirty="0">
              <a:cs typeface="Consolas" panose="020B0609020204030204" pitchFamily="49" charset="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Une propriété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 est assignée aux objets créés,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ce qui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peut casser du code existant si vous l’utilisez à d’autres effets</a:t>
            </a: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 toujours le cas mais l’assignation est explicitée</a:t>
            </a:r>
            <a:endParaRPr lang="fr-FR" dirty="0" smtClean="0">
              <a:cs typeface="Consolas" panose="020B0609020204030204" pitchFamily="49" charset="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Le mot-clé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 ne fonctionne pas de la même façon selon si la fonction est appelée avec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 ou non</a:t>
            </a: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 exception levée si un constructeur n’est pas invoqué avec new</a:t>
            </a:r>
            <a:endParaRPr lang="fr-FR" dirty="0" smtClean="0">
              <a:cs typeface="Consolas" panose="020B0609020204030204" pitchFamily="49" charset="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Il n’est pas possible de déclarer plusieurs constructeurs</a:t>
            </a:r>
            <a:b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</a:br>
            <a:r>
              <a:rPr lang="fr-FR" dirty="0">
                <a:cs typeface="Consolas" panose="020B0609020204030204" pitchFamily="49" charset="0"/>
                <a:sym typeface="Wingdings" panose="05000000000000000000" pitchFamily="2" charset="2"/>
              </a:rPr>
              <a:t> toujours le cas</a:t>
            </a:r>
            <a:endParaRPr lang="fr-FR" dirty="0">
              <a:cs typeface="Consolas" panose="020B0609020204030204" pitchFamily="49" charset="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Ils sont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confusants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 pour les débutants avec les prototypes</a:t>
            </a: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 rajoute de la confusion avec la POO par classes</a:t>
            </a:r>
            <a:endParaRPr lang="fr-FR" dirty="0" smtClean="0">
              <a:cs typeface="Consolas" panose="020B0609020204030204" pitchFamily="49" charset="0"/>
            </a:endParaRPr>
          </a:p>
          <a:p>
            <a:pPr lvl="1"/>
            <a:endParaRPr lang="fr-FR" dirty="0"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05/04/2021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99</a:t>
            </a:fld>
            <a:endParaRPr lang="fr-F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28800"/>
            <a:ext cx="567507" cy="567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08" y="3513658"/>
            <a:ext cx="567507" cy="567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437112"/>
            <a:ext cx="567507" cy="567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36" y="2636912"/>
            <a:ext cx="52005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36" y="5373216"/>
            <a:ext cx="52005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36" y="6093296"/>
            <a:ext cx="52005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958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té">
  <a:themeElements>
    <a:clrScheme name="Clarté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té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0</TotalTime>
  <Words>5610</Words>
  <Application>Microsoft Office PowerPoint</Application>
  <PresentationFormat>Affichage à l'écran (4:3)</PresentationFormat>
  <Paragraphs>1628</Paragraphs>
  <Slides>156</Slides>
  <Notes>24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156</vt:i4>
      </vt:variant>
    </vt:vector>
  </HeadingPairs>
  <TitlesOfParts>
    <vt:vector size="157" baseType="lpstr">
      <vt:lpstr>Clarté</vt:lpstr>
      <vt:lpstr>Javascript Avancé</vt:lpstr>
      <vt:lpstr>Présentation PowerPoint</vt:lpstr>
      <vt:lpstr>Agenda</vt:lpstr>
      <vt:lpstr>Cheat sheets</vt:lpstr>
      <vt:lpstr>Cheat sheet: Méthodes de String</vt:lpstr>
      <vt:lpstr>Cheat sheet: Méthodes de Array</vt:lpstr>
      <vt:lpstr>Cheat sheet: Map</vt:lpstr>
      <vt:lpstr>Cheat sheet: Set</vt:lpstr>
      <vt:lpstr>Préambule</vt:lpstr>
      <vt:lpstr>ECMAScript</vt:lpstr>
      <vt:lpstr>Evolutions de JavaScript</vt:lpstr>
      <vt:lpstr>Versions d’ECMAScript</vt:lpstr>
      <vt:lpstr>Implémentation navigateur d’ECMAScript</vt:lpstr>
      <vt:lpstr>Une réintroduction à JS</vt:lpstr>
      <vt:lpstr>Exercices durant la formation</vt:lpstr>
      <vt:lpstr>Types et primitives</vt:lpstr>
      <vt:lpstr>null ou undefined</vt:lpstr>
      <vt:lpstr>Objets</vt:lpstr>
      <vt:lpstr>Objets: parcours des propriétés</vt:lpstr>
      <vt:lpstr>Objets: assignation de propriétés</vt:lpstr>
      <vt:lpstr>Descripteurs de propriétés</vt:lpstr>
      <vt:lpstr>Getters / Setters</vt:lpstr>
      <vt:lpstr>Définir les descripteurs</vt:lpstr>
      <vt:lpstr>Propriétés propres et déléguées</vt:lpstr>
      <vt:lpstr>Scopes (portées)</vt:lpstr>
      <vt:lpstr>Scopes de blocs</vt:lpstr>
      <vt:lpstr>var, let ou const ?</vt:lpstr>
      <vt:lpstr>Closures (fermetures)</vt:lpstr>
      <vt:lpstr>Utilisation des closures</vt:lpstr>
      <vt:lpstr>Utilisation des closures</vt:lpstr>
      <vt:lpstr>Fonctions et contexte d’exécution</vt:lpstr>
      <vt:lpstr>Fonctions et contexte d’exécution</vt:lpstr>
      <vt:lpstr>Primitives et équivalents objet</vt:lpstr>
      <vt:lpstr>Conversions de types (cast)</vt:lpstr>
      <vt:lpstr>== ou === ?</vt:lpstr>
      <vt:lpstr>Cast implicites</vt:lpstr>
      <vt:lpstr>Opérateurs logiques</vt:lpstr>
      <vt:lpstr>Opérateurs logiques</vt:lpstr>
      <vt:lpstr>Mise à niveau ES2015</vt:lpstr>
      <vt:lpstr>Arrow functions</vt:lpstr>
      <vt:lpstr>Paramètres par défaut</vt:lpstr>
      <vt:lpstr>Paramètres par défaut</vt:lpstr>
      <vt:lpstr>Objet paramétré en pattern d’arguments</vt:lpstr>
      <vt:lpstr>Sucre syntaxique: méthodes</vt:lpstr>
      <vt:lpstr>Sucre syntaxique: clé et valeur</vt:lpstr>
      <vt:lpstr>Sucre syntaxique: clés calculées</vt:lpstr>
      <vt:lpstr>Opérateurs Spread / Rest</vt:lpstr>
      <vt:lpstr>Opérateurs Spread / Rest</vt:lpstr>
      <vt:lpstr>Object properties (ES2018)</vt:lpstr>
      <vt:lpstr>Destructuring</vt:lpstr>
      <vt:lpstr>Destructuring</vt:lpstr>
      <vt:lpstr>Template strings</vt:lpstr>
      <vt:lpstr>Tagged Template strings</vt:lpstr>
      <vt:lpstr>Map &amp; Set</vt:lpstr>
      <vt:lpstr>Modules (ou ESM pour désambiguïser)</vt:lpstr>
      <vt:lpstr>Modules</vt:lpstr>
      <vt:lpstr>Modules</vt:lpstr>
      <vt:lpstr>Modules</vt:lpstr>
      <vt:lpstr>Modules: import dynamique</vt:lpstr>
      <vt:lpstr>Modules: quid du support ?</vt:lpstr>
      <vt:lpstr>Modules: script nomodule</vt:lpstr>
      <vt:lpstr>Modules: recommandations</vt:lpstr>
      <vt:lpstr>Gérer l’asynchronisme</vt:lpstr>
      <vt:lpstr>Qu’est-ce que l’asynchronisme ?</vt:lpstr>
      <vt:lpstr>Callbacks</vt:lpstr>
      <vt:lpstr>Publisher/Subscriber</vt:lpstr>
      <vt:lpstr>Défauts des callbacks</vt:lpstr>
      <vt:lpstr>Promises</vt:lpstr>
      <vt:lpstr>Callbacks vs Promises</vt:lpstr>
      <vt:lpstr>Création d’une Promise</vt:lpstr>
      <vt:lpstr>Autres méthodes de création de Promise</vt:lpstr>
      <vt:lpstr>Chaînage et parallélisme</vt:lpstr>
      <vt:lpstr>Traitement d’erreurs</vt:lpstr>
      <vt:lpstr>Tasks, microtasks, boucle d’événements</vt:lpstr>
      <vt:lpstr>Gérer la boucle d’événements</vt:lpstr>
      <vt:lpstr>Présentation PowerPoint</vt:lpstr>
      <vt:lpstr>async / await (ES2017)</vt:lpstr>
      <vt:lpstr>async / await : avantages, inconvénients</vt:lpstr>
      <vt:lpstr>Observable</vt:lpstr>
      <vt:lpstr>Observable: exemple d’API</vt:lpstr>
      <vt:lpstr>Prog. orientée objet</vt:lpstr>
      <vt:lpstr>Principes généraux</vt:lpstr>
      <vt:lpstr>Objets et prototypes</vt:lpstr>
      <vt:lpstr>Pourquoi « Prototype » ?</vt:lpstr>
      <vt:lpstr>Délégation au prototype</vt:lpstr>
      <vt:lpstr>Attention aux abus de langage !</vt:lpstr>
      <vt:lpstr>Attention aux abus de langage !</vt:lpstr>
      <vt:lpstr>Attention aux abus de langage !</vt:lpstr>
      <vt:lpstr>Méthodes liées aux prototypes</vt:lpstr>
      <vt:lpstr>Constructeurs et opérateur new</vt:lpstr>
      <vt:lpstr>Prototypes et constructeurs</vt:lpstr>
      <vt:lpstr>Constructeurs et contexte</vt:lpstr>
      <vt:lpstr>Constructor.prototype</vt:lpstr>
      <vt:lpstr>Constructor.prototype</vt:lpstr>
      <vt:lpstr>Défauts des constructeurs</vt:lpstr>
      <vt:lpstr>L’opérateur class (ES6)</vt:lpstr>
      <vt:lpstr>super</vt:lpstr>
      <vt:lpstr>static</vt:lpstr>
      <vt:lpstr>Défauts des constructeurs, avec class</vt:lpstr>
      <vt:lpstr>Alternatives aux constructeurs</vt:lpstr>
      <vt:lpstr>class vs Object.create: exemple</vt:lpstr>
      <vt:lpstr>Pattern délégation, en résumé</vt:lpstr>
      <vt:lpstr>Composition d’objets (Mixins)</vt:lpstr>
      <vt:lpstr>Composition ou délégation ?</vt:lpstr>
      <vt:lpstr>Patterns objet: exercice</vt:lpstr>
      <vt:lpstr>Symbol</vt:lpstr>
      <vt:lpstr>Symbol – Registre global</vt:lpstr>
      <vt:lpstr>Symboles connus</vt:lpstr>
      <vt:lpstr>Objets itérables</vt:lpstr>
      <vt:lpstr>Définir un objet itérable</vt:lpstr>
      <vt:lpstr>function* et générateurs</vt:lpstr>
      <vt:lpstr>Proxy</vt:lpstr>
      <vt:lpstr>Proxy et réfléxivité</vt:lpstr>
      <vt:lpstr>Proxy traps</vt:lpstr>
      <vt:lpstr>Reflect</vt:lpstr>
      <vt:lpstr>Cas d’utilisation des Proxy</vt:lpstr>
      <vt:lpstr>Prog. fonctionnelle</vt:lpstr>
      <vt:lpstr>Principes généraux</vt:lpstr>
      <vt:lpstr>Récursivité</vt:lpstr>
      <vt:lpstr>API chaînables</vt:lpstr>
      <vt:lpstr>Composition de fonctions</vt:lpstr>
      <vt:lpstr>Curryfication (Currying)</vt:lpstr>
      <vt:lpstr>Curryfication (Currying)</vt:lpstr>
      <vt:lpstr>Application partielle avec fn.bind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Au-delà du JS</vt:lpstr>
      <vt:lpstr>Releases annuelles d’ECMAScript ES2016</vt:lpstr>
      <vt:lpstr>Releases annuelles d’ECMAScript ES2017</vt:lpstr>
      <vt:lpstr>Releases annuelles d’ECMAScript ES2018</vt:lpstr>
      <vt:lpstr>Releases annuelles d’ECMAScript ES2019</vt:lpstr>
      <vt:lpstr>Releases annuelles d’ECMAScript ES2020</vt:lpstr>
      <vt:lpstr>Transpilation</vt:lpstr>
      <vt:lpstr>La nécessité d’une transpilation</vt:lpstr>
      <vt:lpstr>Babel</vt:lpstr>
      <vt:lpstr>5 étapes pour une proposition du TC39</vt:lpstr>
      <vt:lpstr>@babel/preset-env</vt:lpstr>
      <vt:lpstr>Transpiler ou pas ?</vt:lpstr>
      <vt:lpstr>En bref</vt:lpstr>
      <vt:lpstr>Surcouches à JavaScript</vt:lpstr>
      <vt:lpstr>TypeScript</vt:lpstr>
      <vt:lpstr>Flow</vt:lpstr>
      <vt:lpstr>JSX</vt:lpstr>
      <vt:lpstr>Rétrospective</vt:lpstr>
      <vt:lpstr>Javascript Avancé</vt:lpstr>
    </vt:vector>
  </TitlesOfParts>
  <Company>Atos Worldline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JavaScript Avancé</dc:title>
  <dc:creator>Sylvain Pollet-Villard</dc:creator>
  <cp:lastModifiedBy>Pollet-Villard Sylvain</cp:lastModifiedBy>
  <cp:revision>758</cp:revision>
  <cp:lastPrinted>2018-09-27T09:24:57Z</cp:lastPrinted>
  <dcterms:created xsi:type="dcterms:W3CDTF">2017-12-12T17:01:35Z</dcterms:created>
  <dcterms:modified xsi:type="dcterms:W3CDTF">2021-04-05T15:45:19Z</dcterms:modified>
</cp:coreProperties>
</file>